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6" r:id="rId3"/>
    <p:sldId id="283" r:id="rId4"/>
    <p:sldId id="419" r:id="rId6"/>
    <p:sldId id="420" r:id="rId7"/>
    <p:sldId id="282" r:id="rId8"/>
    <p:sldId id="284" r:id="rId9"/>
    <p:sldId id="261" r:id="rId10"/>
    <p:sldId id="256" r:id="rId11"/>
    <p:sldId id="258" r:id="rId12"/>
    <p:sldId id="259" r:id="rId13"/>
    <p:sldId id="260" r:id="rId14"/>
    <p:sldId id="364" r:id="rId15"/>
    <p:sldId id="262" r:id="rId16"/>
    <p:sldId id="285" r:id="rId17"/>
    <p:sldId id="286" r:id="rId18"/>
    <p:sldId id="263" r:id="rId19"/>
    <p:sldId id="265" r:id="rId20"/>
    <p:sldId id="287" r:id="rId21"/>
    <p:sldId id="266" r:id="rId22"/>
    <p:sldId id="369" r:id="rId23"/>
    <p:sldId id="290" r:id="rId24"/>
    <p:sldId id="370" r:id="rId25"/>
    <p:sldId id="267" r:id="rId26"/>
    <p:sldId id="371" r:id="rId27"/>
    <p:sldId id="299" r:id="rId28"/>
    <p:sldId id="372" r:id="rId29"/>
    <p:sldId id="294" r:id="rId30"/>
    <p:sldId id="295" r:id="rId31"/>
    <p:sldId id="274" r:id="rId32"/>
    <p:sldId id="297" r:id="rId33"/>
    <p:sldId id="373" r:id="rId34"/>
    <p:sldId id="298" r:id="rId35"/>
    <p:sldId id="374" r:id="rId36"/>
    <p:sldId id="375" r:id="rId37"/>
    <p:sldId id="379" r:id="rId38"/>
    <p:sldId id="301" r:id="rId39"/>
    <p:sldId id="302" r:id="rId40"/>
    <p:sldId id="303" r:id="rId41"/>
    <p:sldId id="304" r:id="rId42"/>
    <p:sldId id="305" r:id="rId43"/>
    <p:sldId id="306" r:id="rId44"/>
    <p:sldId id="307" r:id="rId45"/>
    <p:sldId id="308" r:id="rId46"/>
    <p:sldId id="376" r:id="rId47"/>
    <p:sldId id="309" r:id="rId48"/>
    <p:sldId id="310" r:id="rId49"/>
    <p:sldId id="275" r:id="rId50"/>
    <p:sldId id="276" r:id="rId51"/>
    <p:sldId id="377" r:id="rId52"/>
    <p:sldId id="421" r:id="rId53"/>
    <p:sldId id="277" r:id="rId54"/>
    <p:sldId id="4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sy"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0099"/>
    <a:srgbClr val="FF6600"/>
    <a:srgbClr val="FFFFCC"/>
    <a:srgbClr val="CCECFF"/>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7" autoAdjust="0"/>
    <p:restoredTop sz="90929"/>
  </p:normalViewPr>
  <p:slideViewPr>
    <p:cSldViewPr showGuides="1">
      <p:cViewPr varScale="1">
        <p:scale>
          <a:sx n="116" d="100"/>
          <a:sy n="116" d="100"/>
        </p:scale>
        <p:origin x="276" y="102"/>
      </p:cViewPr>
      <p:guideLst>
        <p:guide orient="horz" pos="2160"/>
        <p:guide pos="388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8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png"/><Relationship Id="rId20" Type="http://schemas.openxmlformats.org/officeDocument/2006/relationships/image" Target="../media/image25.png"/><Relationship Id="rId2" Type="http://schemas.openxmlformats.org/officeDocument/2006/relationships/image" Target="../media/image7.wmf"/><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emf"/><Relationship Id="rId7" Type="http://schemas.openxmlformats.org/officeDocument/2006/relationships/image" Target="../media/image99.emf"/><Relationship Id="rId6" Type="http://schemas.openxmlformats.org/officeDocument/2006/relationships/image" Target="../media/image98.emf"/><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emf"/><Relationship Id="rId2" Type="http://schemas.openxmlformats.org/officeDocument/2006/relationships/image" Target="../media/image94.emf"/><Relationship Id="rId11" Type="http://schemas.openxmlformats.org/officeDocument/2006/relationships/image" Target="../media/image103.emf"/><Relationship Id="rId10" Type="http://schemas.openxmlformats.org/officeDocument/2006/relationships/image" Target="../media/image102.png"/><Relationship Id="rId1" Type="http://schemas.openxmlformats.org/officeDocument/2006/relationships/image" Target="../media/image93.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112.emf"/><Relationship Id="rId8" Type="http://schemas.openxmlformats.org/officeDocument/2006/relationships/image" Target="../media/image111.emf"/><Relationship Id="rId7" Type="http://schemas.openxmlformats.org/officeDocument/2006/relationships/image" Target="../media/image110.png"/><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129.wmf"/><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151.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png"/></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63.emf"/><Relationship Id="rId8" Type="http://schemas.openxmlformats.org/officeDocument/2006/relationships/image" Target="../media/image162.emf"/><Relationship Id="rId7" Type="http://schemas.openxmlformats.org/officeDocument/2006/relationships/image" Target="../media/image161.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emf"/><Relationship Id="rId11" Type="http://schemas.openxmlformats.org/officeDocument/2006/relationships/image" Target="../media/image165.emf"/><Relationship Id="rId10" Type="http://schemas.openxmlformats.org/officeDocument/2006/relationships/image" Target="../media/image164.emf"/><Relationship Id="rId1" Type="http://schemas.openxmlformats.org/officeDocument/2006/relationships/image" Target="../media/image15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image" Target="../media/image16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2.wmf"/><Relationship Id="rId1" Type="http://schemas.openxmlformats.org/officeDocument/2006/relationships/image" Target="../media/image171.w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179.wmf"/><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193.wmf"/><Relationship Id="rId4" Type="http://schemas.openxmlformats.org/officeDocument/2006/relationships/image" Target="../media/image192.wmf"/><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6.wmf"/><Relationship Id="rId1" Type="http://schemas.openxmlformats.org/officeDocument/2006/relationships/image" Target="../media/image195.w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204.wmf"/><Relationship Id="rId4" Type="http://schemas.openxmlformats.org/officeDocument/2006/relationships/image" Target="../media/image203.wmf"/><Relationship Id="rId3" Type="http://schemas.openxmlformats.org/officeDocument/2006/relationships/image" Target="../media/image202.wmf"/><Relationship Id="rId2" Type="http://schemas.openxmlformats.org/officeDocument/2006/relationships/image" Target="../media/image200.wmf"/><Relationship Id="rId1" Type="http://schemas.openxmlformats.org/officeDocument/2006/relationships/image" Target="../media/image19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214.wmf"/><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41.wmf"/><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7.wmf"/><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6" Type="http://schemas.openxmlformats.org/officeDocument/2006/relationships/image" Target="../media/image66.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5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81.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2F20D7B0-FDB1-4133-9048-4ACF59EFBD9A}" type="datetimeFigureOut">
              <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4E82FF3-2EA6-450A-97B0-0DCFA9A3F5C5}"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a:buNone/>
            </a:pPr>
            <a:fld id="{9A0DB2DC-4C9A-4742-B13C-FB6460FD3503}" type="slidenum">
              <a:rPr lang="en-US" altLang="zh-CN" smtClean="0">
                <a:latin typeface="Century Gothic" panose="020B0502020202020204" pitchFamily="34" charset="0"/>
              </a:rPr>
            </a:fld>
            <a:endParaRPr lang="en-US" altLang="zh-CN" dirty="0">
              <a:latin typeface="Century Gothic" panose="020B050202020202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8" name="Footer Placeholder 7"/>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10" name="组合 9"/>
          <p:cNvGrpSpPr/>
          <p:nvPr userDrawn="1"/>
        </p:nvGrpSpPr>
        <p:grpSpPr>
          <a:xfrm>
            <a:off x="7975442" y="-35724"/>
            <a:ext cx="4013516" cy="1229499"/>
            <a:chOff x="3756566" y="501990"/>
            <a:chExt cx="4013516" cy="1229499"/>
          </a:xfrm>
        </p:grpSpPr>
        <p:pic>
          <p:nvPicPr>
            <p:cNvPr id="11"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4" name="Footer Placeholder 3"/>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6" name="组合 5"/>
          <p:cNvGrpSpPr/>
          <p:nvPr userDrawn="1"/>
        </p:nvGrpSpPr>
        <p:grpSpPr>
          <a:xfrm>
            <a:off x="7975442" y="-35724"/>
            <a:ext cx="4013516" cy="1229499"/>
            <a:chOff x="3756566" y="501990"/>
            <a:chExt cx="4013516" cy="1229499"/>
          </a:xfrm>
        </p:grpSpPr>
        <p:pic>
          <p:nvPicPr>
            <p:cNvPr id="7"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3" name="Footer Placeholder 2"/>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5" name="组合 4"/>
          <p:cNvGrpSpPr/>
          <p:nvPr userDrawn="1"/>
        </p:nvGrpSpPr>
        <p:grpSpPr>
          <a:xfrm>
            <a:off x="7975442" y="-35724"/>
            <a:ext cx="4013516" cy="1229499"/>
            <a:chOff x="3756566" y="501990"/>
            <a:chExt cx="4013516" cy="1229499"/>
          </a:xfrm>
        </p:grpSpPr>
        <p:pic>
          <p:nvPicPr>
            <p:cNvPr id="6"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1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40.wmf"/><Relationship Id="rId7" Type="http://schemas.openxmlformats.org/officeDocument/2006/relationships/oleObject" Target="../embeddings/oleObject34.bin"/><Relationship Id="rId6" Type="http://schemas.openxmlformats.org/officeDocument/2006/relationships/image" Target="../media/image39.wmf"/><Relationship Id="rId5" Type="http://schemas.openxmlformats.org/officeDocument/2006/relationships/oleObject" Target="../embeddings/oleObject33.bin"/><Relationship Id="rId4" Type="http://schemas.openxmlformats.org/officeDocument/2006/relationships/image" Target="../media/image38.wmf"/><Relationship Id="rId3" Type="http://schemas.openxmlformats.org/officeDocument/2006/relationships/oleObject" Target="../embeddings/oleObject32.bin"/><Relationship Id="rId2" Type="http://schemas.openxmlformats.org/officeDocument/2006/relationships/image" Target="../media/image37.wmf"/><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41.wmf"/><Relationship Id="rId1" Type="http://schemas.openxmlformats.org/officeDocument/2006/relationships/oleObject" Target="../embeddings/oleObject31.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2.wmf"/><Relationship Id="rId1" Type="http://schemas.openxmlformats.org/officeDocument/2006/relationships/oleObject" Target="../embeddings/oleObject3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48.emf"/><Relationship Id="rId7" Type="http://schemas.openxmlformats.org/officeDocument/2006/relationships/image" Target="../media/image47.wmf"/><Relationship Id="rId6" Type="http://schemas.openxmlformats.org/officeDocument/2006/relationships/oleObject" Target="../embeddings/oleObject38.bin"/><Relationship Id="rId5" Type="http://schemas.openxmlformats.org/officeDocument/2006/relationships/image" Target="../media/image46.emf"/><Relationship Id="rId4" Type="http://schemas.openxmlformats.org/officeDocument/2006/relationships/image" Target="../media/image45.emf"/><Relationship Id="rId3" Type="http://schemas.openxmlformats.org/officeDocument/2006/relationships/image" Target="../media/image44.wmf"/><Relationship Id="rId2" Type="http://schemas.openxmlformats.org/officeDocument/2006/relationships/oleObject" Target="../embeddings/oleObject37.bin"/><Relationship Id="rId12" Type="http://schemas.openxmlformats.org/officeDocument/2006/relationships/vmlDrawing" Target="../drawings/vmlDrawing6.vml"/><Relationship Id="rId11" Type="http://schemas.openxmlformats.org/officeDocument/2006/relationships/slideLayout" Target="../slideLayouts/slideLayout7.xml"/><Relationship Id="rId10" Type="http://schemas.openxmlformats.org/officeDocument/2006/relationships/image" Target="../media/image49.wmf"/><Relationship Id="rId1" Type="http://schemas.openxmlformats.org/officeDocument/2006/relationships/image" Target="../media/image4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image" Target="../media/image54.png"/><Relationship Id="rId7" Type="http://schemas.openxmlformats.org/officeDocument/2006/relationships/oleObject" Target="../embeddings/oleObject43.bin"/><Relationship Id="rId6" Type="http://schemas.openxmlformats.org/officeDocument/2006/relationships/image" Target="../media/image53.png"/><Relationship Id="rId5" Type="http://schemas.openxmlformats.org/officeDocument/2006/relationships/oleObject" Target="../embeddings/oleObject42.bin"/><Relationship Id="rId4" Type="http://schemas.openxmlformats.org/officeDocument/2006/relationships/image" Target="../media/image52.png"/><Relationship Id="rId36" Type="http://schemas.openxmlformats.org/officeDocument/2006/relationships/vmlDrawing" Target="../drawings/vmlDrawing7.vml"/><Relationship Id="rId35" Type="http://schemas.openxmlformats.org/officeDocument/2006/relationships/slideLayout" Target="../slideLayouts/slideLayout7.xml"/><Relationship Id="rId34" Type="http://schemas.openxmlformats.org/officeDocument/2006/relationships/image" Target="../media/image68.png"/><Relationship Id="rId33" Type="http://schemas.openxmlformats.org/officeDocument/2006/relationships/image" Target="../media/image67.png"/><Relationship Id="rId32" Type="http://schemas.openxmlformats.org/officeDocument/2006/relationships/image" Target="../media/image66.png"/><Relationship Id="rId31" Type="http://schemas.openxmlformats.org/officeDocument/2006/relationships/oleObject" Target="../embeddings/oleObject55.bin"/><Relationship Id="rId30" Type="http://schemas.openxmlformats.org/officeDocument/2006/relationships/image" Target="../media/image65.png"/><Relationship Id="rId3" Type="http://schemas.openxmlformats.org/officeDocument/2006/relationships/oleObject" Target="../embeddings/oleObject41.bin"/><Relationship Id="rId29" Type="http://schemas.openxmlformats.org/officeDocument/2006/relationships/oleObject" Target="../embeddings/oleObject54.bin"/><Relationship Id="rId28" Type="http://schemas.openxmlformats.org/officeDocument/2006/relationships/image" Target="../media/image64.png"/><Relationship Id="rId27" Type="http://schemas.openxmlformats.org/officeDocument/2006/relationships/oleObject" Target="../embeddings/oleObject53.bin"/><Relationship Id="rId26" Type="http://schemas.openxmlformats.org/officeDocument/2006/relationships/image" Target="../media/image63.png"/><Relationship Id="rId25" Type="http://schemas.openxmlformats.org/officeDocument/2006/relationships/oleObject" Target="../embeddings/oleObject52.bin"/><Relationship Id="rId24" Type="http://schemas.openxmlformats.org/officeDocument/2006/relationships/image" Target="../media/image62.png"/><Relationship Id="rId23" Type="http://schemas.openxmlformats.org/officeDocument/2006/relationships/oleObject" Target="../embeddings/oleObject51.bin"/><Relationship Id="rId22" Type="http://schemas.openxmlformats.org/officeDocument/2006/relationships/image" Target="../media/image61.png"/><Relationship Id="rId21" Type="http://schemas.openxmlformats.org/officeDocument/2006/relationships/oleObject" Target="../embeddings/oleObject50.bin"/><Relationship Id="rId20" Type="http://schemas.openxmlformats.org/officeDocument/2006/relationships/image" Target="../media/image60.png"/><Relationship Id="rId2" Type="http://schemas.openxmlformats.org/officeDocument/2006/relationships/image" Target="../media/image51.png"/><Relationship Id="rId19" Type="http://schemas.openxmlformats.org/officeDocument/2006/relationships/oleObject" Target="../embeddings/oleObject49.bin"/><Relationship Id="rId18" Type="http://schemas.openxmlformats.org/officeDocument/2006/relationships/image" Target="../media/image59.png"/><Relationship Id="rId17" Type="http://schemas.openxmlformats.org/officeDocument/2006/relationships/oleObject" Target="../embeddings/oleObject48.bin"/><Relationship Id="rId16" Type="http://schemas.openxmlformats.org/officeDocument/2006/relationships/image" Target="../media/image58.png"/><Relationship Id="rId15" Type="http://schemas.openxmlformats.org/officeDocument/2006/relationships/oleObject" Target="../embeddings/oleObject47.bin"/><Relationship Id="rId14" Type="http://schemas.openxmlformats.org/officeDocument/2006/relationships/image" Target="../media/image57.png"/><Relationship Id="rId13" Type="http://schemas.openxmlformats.org/officeDocument/2006/relationships/oleObject" Target="../embeddings/oleObject46.bin"/><Relationship Id="rId12" Type="http://schemas.openxmlformats.org/officeDocument/2006/relationships/image" Target="../media/image56.png"/><Relationship Id="rId11" Type="http://schemas.openxmlformats.org/officeDocument/2006/relationships/oleObject" Target="../embeddings/oleObject45.bin"/><Relationship Id="rId10" Type="http://schemas.openxmlformats.org/officeDocument/2006/relationships/image" Target="../media/image55.png"/><Relationship Id="rId1" Type="http://schemas.openxmlformats.org/officeDocument/2006/relationships/oleObject" Target="../embeddings/oleObject40.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image" Target="../media/image70.wmf"/><Relationship Id="rId3" Type="http://schemas.openxmlformats.org/officeDocument/2006/relationships/oleObject" Target="../embeddings/oleObject57.bin"/><Relationship Id="rId2" Type="http://schemas.openxmlformats.org/officeDocument/2006/relationships/image" Target="../media/image69.wmf"/><Relationship Id="rId1" Type="http://schemas.openxmlformats.org/officeDocument/2006/relationships/oleObject" Target="../embeddings/oleObject56.bin"/></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wmf"/><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image" Target="../media/image71.emf"/></Relationships>
</file>

<file path=ppt/slides/_rels/slide19.x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oleObject" Target="../embeddings/oleObject62.bin"/><Relationship Id="rId7" Type="http://schemas.openxmlformats.org/officeDocument/2006/relationships/image" Target="../media/image77.wmf"/><Relationship Id="rId6" Type="http://schemas.openxmlformats.org/officeDocument/2006/relationships/oleObject" Target="../embeddings/oleObject61.bin"/><Relationship Id="rId5" Type="http://schemas.openxmlformats.org/officeDocument/2006/relationships/image" Target="../media/image76.wmf"/><Relationship Id="rId4" Type="http://schemas.openxmlformats.org/officeDocument/2006/relationships/oleObject" Target="../embeddings/oleObject60.bin"/><Relationship Id="rId3" Type="http://schemas.openxmlformats.org/officeDocument/2006/relationships/oleObject" Target="../embeddings/oleObject59.bin"/><Relationship Id="rId21" Type="http://schemas.openxmlformats.org/officeDocument/2006/relationships/vmlDrawing" Target="../drawings/vmlDrawing9.vml"/><Relationship Id="rId20" Type="http://schemas.openxmlformats.org/officeDocument/2006/relationships/slideLayout" Target="../slideLayouts/slideLayout7.xml"/><Relationship Id="rId2" Type="http://schemas.openxmlformats.org/officeDocument/2006/relationships/image" Target="../media/image75.wmf"/><Relationship Id="rId19" Type="http://schemas.openxmlformats.org/officeDocument/2006/relationships/image" Target="../media/image85.png"/><Relationship Id="rId18" Type="http://schemas.openxmlformats.org/officeDocument/2006/relationships/image" Target="../media/image84.pn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wmf"/><Relationship Id="rId14" Type="http://schemas.openxmlformats.org/officeDocument/2006/relationships/oleObject" Target="../embeddings/oleObject65.bin"/><Relationship Id="rId13" Type="http://schemas.openxmlformats.org/officeDocument/2006/relationships/image" Target="../media/image80.wmf"/><Relationship Id="rId12" Type="http://schemas.openxmlformats.org/officeDocument/2006/relationships/oleObject" Target="../embeddings/oleObject64.bin"/><Relationship Id="rId11" Type="http://schemas.openxmlformats.org/officeDocument/2006/relationships/image" Target="../media/image79.wmf"/><Relationship Id="rId10" Type="http://schemas.openxmlformats.org/officeDocument/2006/relationships/oleObject" Target="../embeddings/oleObject63.bin"/><Relationship Id="rId1" Type="http://schemas.openxmlformats.org/officeDocument/2006/relationships/oleObject" Target="../embeddings/oleObject5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90.wmf"/><Relationship Id="rId7" Type="http://schemas.openxmlformats.org/officeDocument/2006/relationships/oleObject" Target="../embeddings/oleObject68.bin"/><Relationship Id="rId6" Type="http://schemas.openxmlformats.org/officeDocument/2006/relationships/image" Target="../media/image89.wmf"/><Relationship Id="rId5" Type="http://schemas.openxmlformats.org/officeDocument/2006/relationships/oleObject" Target="../embeddings/oleObject67.bin"/><Relationship Id="rId4" Type="http://schemas.openxmlformats.org/officeDocument/2006/relationships/image" Target="../media/image88.wmf"/><Relationship Id="rId3" Type="http://schemas.openxmlformats.org/officeDocument/2006/relationships/oleObject" Target="../embeddings/oleObject66.bin"/><Relationship Id="rId2" Type="http://schemas.openxmlformats.org/officeDocument/2006/relationships/image" Target="../media/image87.emf"/><Relationship Id="rId13" Type="http://schemas.openxmlformats.org/officeDocument/2006/relationships/vmlDrawing" Target="../drawings/vmlDrawing10.vml"/><Relationship Id="rId12" Type="http://schemas.openxmlformats.org/officeDocument/2006/relationships/slideLayout" Target="../slideLayouts/slideLayout7.xml"/><Relationship Id="rId11" Type="http://schemas.openxmlformats.org/officeDocument/2006/relationships/image" Target="../media/image92.png"/><Relationship Id="rId10" Type="http://schemas.openxmlformats.org/officeDocument/2006/relationships/image" Target="../media/image91.wmf"/><Relationship Id="rId1" Type="http://schemas.openxmlformats.org/officeDocument/2006/relationships/image" Target="../media/image86.jpeg"/></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96.wmf"/><Relationship Id="rId7" Type="http://schemas.openxmlformats.org/officeDocument/2006/relationships/oleObject" Target="../embeddings/oleObject73.bin"/><Relationship Id="rId6" Type="http://schemas.openxmlformats.org/officeDocument/2006/relationships/image" Target="../media/image95.emf"/><Relationship Id="rId5" Type="http://schemas.openxmlformats.org/officeDocument/2006/relationships/oleObject" Target="../embeddings/oleObject72.bin"/><Relationship Id="rId4" Type="http://schemas.openxmlformats.org/officeDocument/2006/relationships/image" Target="../media/image94.emf"/><Relationship Id="rId3" Type="http://schemas.openxmlformats.org/officeDocument/2006/relationships/oleObject" Target="../embeddings/oleObject71.bin"/><Relationship Id="rId24" Type="http://schemas.openxmlformats.org/officeDocument/2006/relationships/vmlDrawing" Target="../drawings/vmlDrawing11.vml"/><Relationship Id="rId23" Type="http://schemas.openxmlformats.org/officeDocument/2006/relationships/slideLayout" Target="../slideLayouts/slideLayout7.xml"/><Relationship Id="rId22" Type="http://schemas.openxmlformats.org/officeDocument/2006/relationships/image" Target="../media/image103.emf"/><Relationship Id="rId21" Type="http://schemas.openxmlformats.org/officeDocument/2006/relationships/oleObject" Target="../embeddings/oleObject80.bin"/><Relationship Id="rId20" Type="http://schemas.openxmlformats.org/officeDocument/2006/relationships/image" Target="../media/image102.png"/><Relationship Id="rId2" Type="http://schemas.openxmlformats.org/officeDocument/2006/relationships/image" Target="../media/image93.wmf"/><Relationship Id="rId19" Type="http://schemas.openxmlformats.org/officeDocument/2006/relationships/oleObject" Target="../embeddings/oleObject79.bin"/><Relationship Id="rId18" Type="http://schemas.openxmlformats.org/officeDocument/2006/relationships/image" Target="../media/image101.png"/><Relationship Id="rId17" Type="http://schemas.openxmlformats.org/officeDocument/2006/relationships/oleObject" Target="../embeddings/oleObject78.bin"/><Relationship Id="rId16" Type="http://schemas.openxmlformats.org/officeDocument/2006/relationships/image" Target="../media/image100.emf"/><Relationship Id="rId15" Type="http://schemas.openxmlformats.org/officeDocument/2006/relationships/oleObject" Target="../embeddings/oleObject77.bin"/><Relationship Id="rId14" Type="http://schemas.openxmlformats.org/officeDocument/2006/relationships/image" Target="../media/image99.emf"/><Relationship Id="rId13" Type="http://schemas.openxmlformats.org/officeDocument/2006/relationships/oleObject" Target="../embeddings/oleObject76.bin"/><Relationship Id="rId12" Type="http://schemas.openxmlformats.org/officeDocument/2006/relationships/image" Target="../media/image98.emf"/><Relationship Id="rId11" Type="http://schemas.openxmlformats.org/officeDocument/2006/relationships/oleObject" Target="../embeddings/oleObject75.bin"/><Relationship Id="rId10" Type="http://schemas.openxmlformats.org/officeDocument/2006/relationships/image" Target="../media/image97.wmf"/><Relationship Id="rId1" Type="http://schemas.openxmlformats.org/officeDocument/2006/relationships/oleObject" Target="../embeddings/oleObject70.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107.wmf"/><Relationship Id="rId7" Type="http://schemas.openxmlformats.org/officeDocument/2006/relationships/oleObject" Target="../embeddings/oleObject84.bin"/><Relationship Id="rId6" Type="http://schemas.openxmlformats.org/officeDocument/2006/relationships/image" Target="../media/image106.wmf"/><Relationship Id="rId5" Type="http://schemas.openxmlformats.org/officeDocument/2006/relationships/oleObject" Target="../embeddings/oleObject83.bin"/><Relationship Id="rId4" Type="http://schemas.openxmlformats.org/officeDocument/2006/relationships/image" Target="../media/image105.wmf"/><Relationship Id="rId3" Type="http://schemas.openxmlformats.org/officeDocument/2006/relationships/oleObject" Target="../embeddings/oleObject82.bin"/><Relationship Id="rId21" Type="http://schemas.openxmlformats.org/officeDocument/2006/relationships/vmlDrawing" Target="../drawings/vmlDrawing12.vml"/><Relationship Id="rId20" Type="http://schemas.openxmlformats.org/officeDocument/2006/relationships/slideLayout" Target="../slideLayouts/slideLayout7.xml"/><Relationship Id="rId2" Type="http://schemas.openxmlformats.org/officeDocument/2006/relationships/image" Target="../media/image104.wmf"/><Relationship Id="rId19" Type="http://schemas.openxmlformats.org/officeDocument/2006/relationships/image" Target="../media/image113.png"/><Relationship Id="rId18" Type="http://schemas.openxmlformats.org/officeDocument/2006/relationships/image" Target="../media/image112.emf"/><Relationship Id="rId17" Type="http://schemas.openxmlformats.org/officeDocument/2006/relationships/oleObject" Target="../embeddings/oleObject89.bin"/><Relationship Id="rId16" Type="http://schemas.openxmlformats.org/officeDocument/2006/relationships/image" Target="../media/image111.emf"/><Relationship Id="rId15" Type="http://schemas.openxmlformats.org/officeDocument/2006/relationships/oleObject" Target="../embeddings/oleObject88.bin"/><Relationship Id="rId14" Type="http://schemas.openxmlformats.org/officeDocument/2006/relationships/image" Target="../media/image110.png"/><Relationship Id="rId13" Type="http://schemas.openxmlformats.org/officeDocument/2006/relationships/oleObject" Target="../embeddings/oleObject87.bin"/><Relationship Id="rId12" Type="http://schemas.openxmlformats.org/officeDocument/2006/relationships/image" Target="../media/image109.wmf"/><Relationship Id="rId11" Type="http://schemas.openxmlformats.org/officeDocument/2006/relationships/oleObject" Target="../embeddings/oleObject86.bin"/><Relationship Id="rId10" Type="http://schemas.openxmlformats.org/officeDocument/2006/relationships/image" Target="../media/image108.wmf"/><Relationship Id="rId1" Type="http://schemas.openxmlformats.org/officeDocument/2006/relationships/oleObject" Target="../embeddings/oleObject81.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94.bin"/><Relationship Id="rId8" Type="http://schemas.openxmlformats.org/officeDocument/2006/relationships/image" Target="../media/image117.wmf"/><Relationship Id="rId7" Type="http://schemas.openxmlformats.org/officeDocument/2006/relationships/oleObject" Target="../embeddings/oleObject93.bin"/><Relationship Id="rId6" Type="http://schemas.openxmlformats.org/officeDocument/2006/relationships/image" Target="../media/image116.wmf"/><Relationship Id="rId5" Type="http://schemas.openxmlformats.org/officeDocument/2006/relationships/oleObject" Target="../embeddings/oleObject92.bin"/><Relationship Id="rId4" Type="http://schemas.openxmlformats.org/officeDocument/2006/relationships/image" Target="../media/image115.wmf"/><Relationship Id="rId3" Type="http://schemas.openxmlformats.org/officeDocument/2006/relationships/oleObject" Target="../embeddings/oleObject91.bin"/><Relationship Id="rId2" Type="http://schemas.openxmlformats.org/officeDocument/2006/relationships/image" Target="../media/image114.wmf"/><Relationship Id="rId18" Type="http://schemas.openxmlformats.org/officeDocument/2006/relationships/vmlDrawing" Target="../drawings/vmlDrawing13.vml"/><Relationship Id="rId17" Type="http://schemas.openxmlformats.org/officeDocument/2006/relationships/slideLayout" Target="../slideLayouts/slideLayout7.xml"/><Relationship Id="rId16" Type="http://schemas.openxmlformats.org/officeDocument/2006/relationships/image" Target="../media/image123.png"/><Relationship Id="rId15" Type="http://schemas.openxmlformats.org/officeDocument/2006/relationships/image" Target="../media/image122.png"/><Relationship Id="rId14" Type="http://schemas.openxmlformats.org/officeDocument/2006/relationships/image" Target="../media/image121.png"/><Relationship Id="rId13" Type="http://schemas.openxmlformats.org/officeDocument/2006/relationships/image" Target="../media/image120.png"/><Relationship Id="rId12" Type="http://schemas.openxmlformats.org/officeDocument/2006/relationships/image" Target="../media/image119.wmf"/><Relationship Id="rId11" Type="http://schemas.openxmlformats.org/officeDocument/2006/relationships/oleObject" Target="../embeddings/oleObject95.bin"/><Relationship Id="rId10" Type="http://schemas.openxmlformats.org/officeDocument/2006/relationships/image" Target="../media/image118.wmf"/><Relationship Id="rId1" Type="http://schemas.openxmlformats.org/officeDocument/2006/relationships/oleObject" Target="../embeddings/oleObject90.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99.bin"/><Relationship Id="rId8" Type="http://schemas.openxmlformats.org/officeDocument/2006/relationships/image" Target="../media/image128.wmf"/><Relationship Id="rId7" Type="http://schemas.openxmlformats.org/officeDocument/2006/relationships/oleObject" Target="../embeddings/oleObject98.bin"/><Relationship Id="rId6" Type="http://schemas.openxmlformats.org/officeDocument/2006/relationships/image" Target="../media/image127.wmf"/><Relationship Id="rId5" Type="http://schemas.openxmlformats.org/officeDocument/2006/relationships/oleObject" Target="../embeddings/oleObject97.bin"/><Relationship Id="rId4" Type="http://schemas.openxmlformats.org/officeDocument/2006/relationships/image" Target="../media/image126.wmf"/><Relationship Id="rId3" Type="http://schemas.openxmlformats.org/officeDocument/2006/relationships/oleObject" Target="../embeddings/oleObject96.bin"/><Relationship Id="rId2" Type="http://schemas.openxmlformats.org/officeDocument/2006/relationships/image" Target="../media/image125.emf"/><Relationship Id="rId12" Type="http://schemas.openxmlformats.org/officeDocument/2006/relationships/vmlDrawing" Target="../drawings/vmlDrawing14.vml"/><Relationship Id="rId11" Type="http://schemas.openxmlformats.org/officeDocument/2006/relationships/slideLayout" Target="../slideLayouts/slideLayout7.xml"/><Relationship Id="rId10" Type="http://schemas.openxmlformats.org/officeDocument/2006/relationships/image" Target="../media/image129.wmf"/><Relationship Id="rId1" Type="http://schemas.openxmlformats.org/officeDocument/2006/relationships/image" Target="../media/image124.jpeg"/></Relationships>
</file>

<file path=ppt/slides/_rels/slide25.xml.rels><?xml version="1.0" encoding="UTF-8" standalone="yes"?>
<Relationships xmlns="http://schemas.openxmlformats.org/package/2006/relationships"><Relationship Id="rId9" Type="http://schemas.openxmlformats.org/officeDocument/2006/relationships/image" Target="../media/image135.wmf"/><Relationship Id="rId8" Type="http://schemas.openxmlformats.org/officeDocument/2006/relationships/oleObject" Target="../embeddings/oleObject101.bin"/><Relationship Id="rId7" Type="http://schemas.openxmlformats.org/officeDocument/2006/relationships/image" Target="../media/image134.emf"/><Relationship Id="rId6" Type="http://schemas.openxmlformats.org/officeDocument/2006/relationships/image" Target="../media/image133.wmf"/><Relationship Id="rId5" Type="http://schemas.openxmlformats.org/officeDocument/2006/relationships/oleObject" Target="../embeddings/oleObject100.bin"/><Relationship Id="rId4" Type="http://schemas.openxmlformats.org/officeDocument/2006/relationships/image" Target="../media/image132.emf"/><Relationship Id="rId3" Type="http://schemas.openxmlformats.org/officeDocument/2006/relationships/image" Target="../media/image131.emf"/><Relationship Id="rId2" Type="http://schemas.openxmlformats.org/officeDocument/2006/relationships/image" Target="../media/image130.jpeg"/><Relationship Id="rId11" Type="http://schemas.openxmlformats.org/officeDocument/2006/relationships/vmlDrawing" Target="../drawings/vmlDrawing15.vml"/><Relationship Id="rId10" Type="http://schemas.openxmlformats.org/officeDocument/2006/relationships/slideLayout" Target="../slideLayouts/slideLayout7.xml"/><Relationship Id="rId1" Type="http://schemas.openxmlformats.org/officeDocument/2006/relationships/image" Target="../media/image43.jpeg"/></Relationships>
</file>

<file path=ppt/slides/_rels/slide26.xml.rels><?xml version="1.0" encoding="UTF-8" standalone="yes"?>
<Relationships xmlns="http://schemas.openxmlformats.org/package/2006/relationships"><Relationship Id="rId9" Type="http://schemas.openxmlformats.org/officeDocument/2006/relationships/image" Target="../media/image140.wmf"/><Relationship Id="rId8" Type="http://schemas.openxmlformats.org/officeDocument/2006/relationships/oleObject" Target="../embeddings/oleObject104.bin"/><Relationship Id="rId7" Type="http://schemas.openxmlformats.org/officeDocument/2006/relationships/image" Target="../media/image139.wmf"/><Relationship Id="rId6" Type="http://schemas.openxmlformats.org/officeDocument/2006/relationships/oleObject" Target="../embeddings/oleObject103.bin"/><Relationship Id="rId5" Type="http://schemas.openxmlformats.org/officeDocument/2006/relationships/image" Target="../media/image138.emf"/><Relationship Id="rId4" Type="http://schemas.openxmlformats.org/officeDocument/2006/relationships/image" Target="../media/image43.jpeg"/><Relationship Id="rId3" Type="http://schemas.openxmlformats.org/officeDocument/2006/relationships/image" Target="../media/image137.png"/><Relationship Id="rId2" Type="http://schemas.openxmlformats.org/officeDocument/2006/relationships/image" Target="../media/image136.wmf"/><Relationship Id="rId11" Type="http://schemas.openxmlformats.org/officeDocument/2006/relationships/vmlDrawing" Target="../drawings/vmlDrawing16.vml"/><Relationship Id="rId10" Type="http://schemas.openxmlformats.org/officeDocument/2006/relationships/slideLayout" Target="../slideLayouts/slideLayout2.xml"/><Relationship Id="rId1" Type="http://schemas.openxmlformats.org/officeDocument/2006/relationships/oleObject" Target="../embeddings/oleObject102.bin"/></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2.xml"/><Relationship Id="rId5" Type="http://schemas.openxmlformats.org/officeDocument/2006/relationships/image" Target="../media/image143.emf"/><Relationship Id="rId4" Type="http://schemas.openxmlformats.org/officeDocument/2006/relationships/image" Target="../media/image43.jpeg"/><Relationship Id="rId3" Type="http://schemas.openxmlformats.org/officeDocument/2006/relationships/image" Target="../media/image142.wmf"/><Relationship Id="rId2" Type="http://schemas.openxmlformats.org/officeDocument/2006/relationships/oleObject" Target="../embeddings/oleObject105.bin"/><Relationship Id="rId1" Type="http://schemas.openxmlformats.org/officeDocument/2006/relationships/image" Target="../media/image1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48.wmf"/><Relationship Id="rId7" Type="http://schemas.openxmlformats.org/officeDocument/2006/relationships/oleObject" Target="../embeddings/oleObject109.bin"/><Relationship Id="rId6" Type="http://schemas.openxmlformats.org/officeDocument/2006/relationships/image" Target="../media/image147.wmf"/><Relationship Id="rId5" Type="http://schemas.openxmlformats.org/officeDocument/2006/relationships/oleObject" Target="../embeddings/oleObject108.bin"/><Relationship Id="rId4" Type="http://schemas.openxmlformats.org/officeDocument/2006/relationships/image" Target="../media/image146.wmf"/><Relationship Id="rId3" Type="http://schemas.openxmlformats.org/officeDocument/2006/relationships/oleObject" Target="../embeddings/oleObject107.bin"/><Relationship Id="rId2" Type="http://schemas.openxmlformats.org/officeDocument/2006/relationships/image" Target="../media/image145.wmf"/><Relationship Id="rId16" Type="http://schemas.openxmlformats.org/officeDocument/2006/relationships/vmlDrawing" Target="../drawings/vmlDrawing18.vml"/><Relationship Id="rId15" Type="http://schemas.openxmlformats.org/officeDocument/2006/relationships/slideLayout" Target="../slideLayouts/slideLayout7.xml"/><Relationship Id="rId14" Type="http://schemas.openxmlformats.org/officeDocument/2006/relationships/image" Target="../media/image151.wmf"/><Relationship Id="rId13" Type="http://schemas.openxmlformats.org/officeDocument/2006/relationships/oleObject" Target="../embeddings/oleObject112.bin"/><Relationship Id="rId12" Type="http://schemas.openxmlformats.org/officeDocument/2006/relationships/image" Target="../media/image150.wmf"/><Relationship Id="rId11" Type="http://schemas.openxmlformats.org/officeDocument/2006/relationships/oleObject" Target="../embeddings/oleObject111.bin"/><Relationship Id="rId10" Type="http://schemas.openxmlformats.org/officeDocument/2006/relationships/image" Target="../media/image149.wmf"/><Relationship Id="rId1" Type="http://schemas.openxmlformats.org/officeDocument/2006/relationships/oleObject" Target="../embeddings/oleObject106.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154.wmf"/><Relationship Id="rId5" Type="http://schemas.openxmlformats.org/officeDocument/2006/relationships/oleObject" Target="../embeddings/oleObject115.bin"/><Relationship Id="rId4" Type="http://schemas.openxmlformats.org/officeDocument/2006/relationships/image" Target="../media/image153.wmf"/><Relationship Id="rId3" Type="http://schemas.openxmlformats.org/officeDocument/2006/relationships/oleObject" Target="../embeddings/oleObject114.bin"/><Relationship Id="rId2" Type="http://schemas.openxmlformats.org/officeDocument/2006/relationships/image" Target="../media/image152.png"/><Relationship Id="rId1" Type="http://schemas.openxmlformats.org/officeDocument/2006/relationships/oleObject" Target="../embeddings/oleObject113.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20.bin"/><Relationship Id="rId8" Type="http://schemas.openxmlformats.org/officeDocument/2006/relationships/image" Target="../media/image158.emf"/><Relationship Id="rId7" Type="http://schemas.openxmlformats.org/officeDocument/2006/relationships/oleObject" Target="../embeddings/oleObject119.bin"/><Relationship Id="rId6" Type="http://schemas.openxmlformats.org/officeDocument/2006/relationships/image" Target="../media/image157.emf"/><Relationship Id="rId5" Type="http://schemas.openxmlformats.org/officeDocument/2006/relationships/oleObject" Target="../embeddings/oleObject118.bin"/><Relationship Id="rId4" Type="http://schemas.openxmlformats.org/officeDocument/2006/relationships/image" Target="../media/image156.emf"/><Relationship Id="rId3" Type="http://schemas.openxmlformats.org/officeDocument/2006/relationships/oleObject" Target="../embeddings/oleObject117.bin"/><Relationship Id="rId24" Type="http://schemas.openxmlformats.org/officeDocument/2006/relationships/vmlDrawing" Target="../drawings/vmlDrawing20.vml"/><Relationship Id="rId23" Type="http://schemas.openxmlformats.org/officeDocument/2006/relationships/slideLayout" Target="../slideLayouts/slideLayout7.xml"/><Relationship Id="rId22" Type="http://schemas.openxmlformats.org/officeDocument/2006/relationships/image" Target="../media/image165.emf"/><Relationship Id="rId21" Type="http://schemas.openxmlformats.org/officeDocument/2006/relationships/oleObject" Target="../embeddings/oleObject126.bin"/><Relationship Id="rId20" Type="http://schemas.openxmlformats.org/officeDocument/2006/relationships/image" Target="../media/image164.emf"/><Relationship Id="rId2" Type="http://schemas.openxmlformats.org/officeDocument/2006/relationships/image" Target="../media/image155.emf"/><Relationship Id="rId19" Type="http://schemas.openxmlformats.org/officeDocument/2006/relationships/oleObject" Target="../embeddings/oleObject125.bin"/><Relationship Id="rId18" Type="http://schemas.openxmlformats.org/officeDocument/2006/relationships/image" Target="../media/image163.emf"/><Relationship Id="rId17" Type="http://schemas.openxmlformats.org/officeDocument/2006/relationships/oleObject" Target="../embeddings/oleObject124.bin"/><Relationship Id="rId16" Type="http://schemas.openxmlformats.org/officeDocument/2006/relationships/image" Target="../media/image162.emf"/><Relationship Id="rId15" Type="http://schemas.openxmlformats.org/officeDocument/2006/relationships/oleObject" Target="../embeddings/oleObject123.bin"/><Relationship Id="rId14" Type="http://schemas.openxmlformats.org/officeDocument/2006/relationships/image" Target="../media/image161.emf"/><Relationship Id="rId13" Type="http://schemas.openxmlformats.org/officeDocument/2006/relationships/oleObject" Target="../embeddings/oleObject122.bin"/><Relationship Id="rId12" Type="http://schemas.openxmlformats.org/officeDocument/2006/relationships/image" Target="../media/image160.emf"/><Relationship Id="rId11" Type="http://schemas.openxmlformats.org/officeDocument/2006/relationships/oleObject" Target="../embeddings/oleObject121.bin"/><Relationship Id="rId10" Type="http://schemas.openxmlformats.org/officeDocument/2006/relationships/image" Target="../media/image159.emf"/><Relationship Id="rId1" Type="http://schemas.openxmlformats.org/officeDocument/2006/relationships/oleObject" Target="../embeddings/oleObject116.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0.emf"/><Relationship Id="rId7" Type="http://schemas.openxmlformats.org/officeDocument/2006/relationships/image" Target="../media/image169.emf"/><Relationship Id="rId6" Type="http://schemas.openxmlformats.org/officeDocument/2006/relationships/image" Target="../media/image168.emf"/><Relationship Id="rId5" Type="http://schemas.openxmlformats.org/officeDocument/2006/relationships/oleObject" Target="../embeddings/oleObject128.bin"/><Relationship Id="rId4" Type="http://schemas.openxmlformats.org/officeDocument/2006/relationships/image" Target="../media/image167.emf"/><Relationship Id="rId3" Type="http://schemas.openxmlformats.org/officeDocument/2006/relationships/oleObject" Target="../embeddings/oleObject127.bin"/><Relationship Id="rId2" Type="http://schemas.openxmlformats.org/officeDocument/2006/relationships/image" Target="../media/image124.jpeg"/><Relationship Id="rId10" Type="http://schemas.openxmlformats.org/officeDocument/2006/relationships/vmlDrawing" Target="../drawings/vmlDrawing21.vml"/><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image" Target="../media/image175.wmf"/><Relationship Id="rId8" Type="http://schemas.openxmlformats.org/officeDocument/2006/relationships/oleObject" Target="../embeddings/oleObject131.bin"/><Relationship Id="rId7" Type="http://schemas.openxmlformats.org/officeDocument/2006/relationships/image" Target="../media/image174.emf"/><Relationship Id="rId6" Type="http://schemas.openxmlformats.org/officeDocument/2006/relationships/image" Target="../media/image173.emf"/><Relationship Id="rId5" Type="http://schemas.openxmlformats.org/officeDocument/2006/relationships/image" Target="../media/image172.wmf"/><Relationship Id="rId4" Type="http://schemas.openxmlformats.org/officeDocument/2006/relationships/oleObject" Target="../embeddings/oleObject130.bin"/><Relationship Id="rId3" Type="http://schemas.openxmlformats.org/officeDocument/2006/relationships/image" Target="../media/image171.wmf"/><Relationship Id="rId2" Type="http://schemas.openxmlformats.org/officeDocument/2006/relationships/oleObject" Target="../embeddings/oleObject129.bin"/><Relationship Id="rId11" Type="http://schemas.openxmlformats.org/officeDocument/2006/relationships/vmlDrawing" Target="../drawings/vmlDrawing22.vml"/><Relationship Id="rId10" Type="http://schemas.openxmlformats.org/officeDocument/2006/relationships/slideLayout" Target="../slideLayouts/slideLayout7.xml"/><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9" Type="http://schemas.openxmlformats.org/officeDocument/2006/relationships/image" Target="../media/image178.wmf"/><Relationship Id="rId8" Type="http://schemas.openxmlformats.org/officeDocument/2006/relationships/oleObject" Target="../embeddings/oleObject134.bin"/><Relationship Id="rId7" Type="http://schemas.openxmlformats.org/officeDocument/2006/relationships/image" Target="../media/image177.wmf"/><Relationship Id="rId6" Type="http://schemas.openxmlformats.org/officeDocument/2006/relationships/oleObject" Target="../embeddings/oleObject133.bin"/><Relationship Id="rId5" Type="http://schemas.openxmlformats.org/officeDocument/2006/relationships/image" Target="../media/image176.wmf"/><Relationship Id="rId4" Type="http://schemas.openxmlformats.org/officeDocument/2006/relationships/oleObject" Target="../embeddings/oleObject132.bin"/><Relationship Id="rId3" Type="http://schemas.openxmlformats.org/officeDocument/2006/relationships/image" Target="../media/image43.jpeg"/><Relationship Id="rId2" Type="http://schemas.openxmlformats.org/officeDocument/2006/relationships/image" Target="../media/image130.jpeg"/><Relationship Id="rId13" Type="http://schemas.openxmlformats.org/officeDocument/2006/relationships/vmlDrawing" Target="../drawings/vmlDrawing23.vml"/><Relationship Id="rId12" Type="http://schemas.openxmlformats.org/officeDocument/2006/relationships/slideLayout" Target="../slideLayouts/slideLayout7.xml"/><Relationship Id="rId11" Type="http://schemas.openxmlformats.org/officeDocument/2006/relationships/image" Target="../media/image179.wmf"/><Relationship Id="rId10" Type="http://schemas.openxmlformats.org/officeDocument/2006/relationships/oleObject" Target="../embeddings/oleObject135.bin"/><Relationship Id="rId1" Type="http://schemas.openxmlformats.org/officeDocument/2006/relationships/image" Target="../media/image124.jpeg"/></Relationships>
</file>

<file path=ppt/slides/_rels/slide38.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slideLayout" Target="../slideLayouts/slideLayout7.xml"/><Relationship Id="rId7" Type="http://schemas.openxmlformats.org/officeDocument/2006/relationships/image" Target="../media/image183.wmf"/><Relationship Id="rId6" Type="http://schemas.openxmlformats.org/officeDocument/2006/relationships/oleObject" Target="../embeddings/oleObject138.bin"/><Relationship Id="rId5" Type="http://schemas.openxmlformats.org/officeDocument/2006/relationships/image" Target="../media/image182.wmf"/><Relationship Id="rId4" Type="http://schemas.openxmlformats.org/officeDocument/2006/relationships/oleObject" Target="../embeddings/oleObject137.bin"/><Relationship Id="rId3" Type="http://schemas.openxmlformats.org/officeDocument/2006/relationships/image" Target="../media/image181.emf"/><Relationship Id="rId2" Type="http://schemas.openxmlformats.org/officeDocument/2006/relationships/image" Target="../media/image180.wmf"/><Relationship Id="rId1" Type="http://schemas.openxmlformats.org/officeDocument/2006/relationships/oleObject" Target="../embeddings/oleObject136.bin"/></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8.png"/><Relationship Id="rId7" Type="http://schemas.openxmlformats.org/officeDocument/2006/relationships/image" Target="../media/image187.emf"/><Relationship Id="rId6" Type="http://schemas.openxmlformats.org/officeDocument/2006/relationships/image" Target="../media/image186.wmf"/><Relationship Id="rId5" Type="http://schemas.openxmlformats.org/officeDocument/2006/relationships/oleObject" Target="../embeddings/oleObject141.bin"/><Relationship Id="rId4" Type="http://schemas.openxmlformats.org/officeDocument/2006/relationships/image" Target="../media/image185.wmf"/><Relationship Id="rId3" Type="http://schemas.openxmlformats.org/officeDocument/2006/relationships/oleObject" Target="../embeddings/oleObject140.bin"/><Relationship Id="rId2" Type="http://schemas.openxmlformats.org/officeDocument/2006/relationships/image" Target="../media/image184.wmf"/><Relationship Id="rId10" Type="http://schemas.openxmlformats.org/officeDocument/2006/relationships/vmlDrawing" Target="../drawings/vmlDrawing25.vml"/><Relationship Id="rId1" Type="http://schemas.openxmlformats.org/officeDocument/2006/relationships/oleObject" Target="../embeddings/oleObject139.bin"/></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46.bin"/><Relationship Id="rId8" Type="http://schemas.openxmlformats.org/officeDocument/2006/relationships/image" Target="../media/image192.wmf"/><Relationship Id="rId7" Type="http://schemas.openxmlformats.org/officeDocument/2006/relationships/oleObject" Target="../embeddings/oleObject145.bin"/><Relationship Id="rId6" Type="http://schemas.openxmlformats.org/officeDocument/2006/relationships/image" Target="../media/image191.wmf"/><Relationship Id="rId5" Type="http://schemas.openxmlformats.org/officeDocument/2006/relationships/oleObject" Target="../embeddings/oleObject144.bin"/><Relationship Id="rId4" Type="http://schemas.openxmlformats.org/officeDocument/2006/relationships/image" Target="../media/image190.wmf"/><Relationship Id="rId3" Type="http://schemas.openxmlformats.org/officeDocument/2006/relationships/oleObject" Target="../embeddings/oleObject143.bin"/><Relationship Id="rId2" Type="http://schemas.openxmlformats.org/officeDocument/2006/relationships/image" Target="../media/image189.wmf"/><Relationship Id="rId12" Type="http://schemas.openxmlformats.org/officeDocument/2006/relationships/vmlDrawing" Target="../drawings/vmlDrawing26.vml"/><Relationship Id="rId11" Type="http://schemas.openxmlformats.org/officeDocument/2006/relationships/slideLayout" Target="../slideLayouts/slideLayout7.xml"/><Relationship Id="rId10" Type="http://schemas.openxmlformats.org/officeDocument/2006/relationships/image" Target="../media/image193.wmf"/><Relationship Id="rId1" Type="http://schemas.openxmlformats.org/officeDocument/2006/relationships/oleObject" Target="../embeddings/oleObject142.bin"/></Relationships>
</file>

<file path=ppt/slides/_rels/slide41.xml.rels><?xml version="1.0" encoding="UTF-8" standalone="yes"?>
<Relationships xmlns="http://schemas.openxmlformats.org/package/2006/relationships"><Relationship Id="rId9" Type="http://schemas.openxmlformats.org/officeDocument/2006/relationships/image" Target="../media/image198.wmf"/><Relationship Id="rId8" Type="http://schemas.openxmlformats.org/officeDocument/2006/relationships/oleObject" Target="../embeddings/oleObject149.bin"/><Relationship Id="rId7" Type="http://schemas.openxmlformats.org/officeDocument/2006/relationships/image" Target="../media/image197.emf"/><Relationship Id="rId6" Type="http://schemas.openxmlformats.org/officeDocument/2006/relationships/image" Target="../media/image196.wmf"/><Relationship Id="rId5" Type="http://schemas.openxmlformats.org/officeDocument/2006/relationships/oleObject" Target="../embeddings/oleObject148.bin"/><Relationship Id="rId4" Type="http://schemas.openxmlformats.org/officeDocument/2006/relationships/image" Target="../media/image195.wmf"/><Relationship Id="rId3" Type="http://schemas.openxmlformats.org/officeDocument/2006/relationships/oleObject" Target="../embeddings/oleObject147.bin"/><Relationship Id="rId2" Type="http://schemas.openxmlformats.org/officeDocument/2006/relationships/image" Target="../media/image130.jpeg"/><Relationship Id="rId11" Type="http://schemas.openxmlformats.org/officeDocument/2006/relationships/vmlDrawing" Target="../drawings/vmlDrawing27.vml"/><Relationship Id="rId10" Type="http://schemas.openxmlformats.org/officeDocument/2006/relationships/slideLayout" Target="../slideLayouts/slideLayout7.xml"/><Relationship Id="rId1" Type="http://schemas.openxmlformats.org/officeDocument/2006/relationships/image" Target="../media/image194.emf"/></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53.bin"/><Relationship Id="rId8" Type="http://schemas.openxmlformats.org/officeDocument/2006/relationships/image" Target="../media/image202.wmf"/><Relationship Id="rId7" Type="http://schemas.openxmlformats.org/officeDocument/2006/relationships/oleObject" Target="../embeddings/oleObject152.bin"/><Relationship Id="rId6" Type="http://schemas.openxmlformats.org/officeDocument/2006/relationships/image" Target="../media/image201.emf"/><Relationship Id="rId5" Type="http://schemas.openxmlformats.org/officeDocument/2006/relationships/image" Target="../media/image200.wmf"/><Relationship Id="rId4" Type="http://schemas.openxmlformats.org/officeDocument/2006/relationships/oleObject" Target="../embeddings/oleObject151.bin"/><Relationship Id="rId3" Type="http://schemas.openxmlformats.org/officeDocument/2006/relationships/image" Target="../media/image199.wmf"/><Relationship Id="rId2" Type="http://schemas.openxmlformats.org/officeDocument/2006/relationships/oleObject" Target="../embeddings/oleObject150.bin"/><Relationship Id="rId15" Type="http://schemas.openxmlformats.org/officeDocument/2006/relationships/vmlDrawing" Target="../drawings/vmlDrawing28.vml"/><Relationship Id="rId14" Type="http://schemas.openxmlformats.org/officeDocument/2006/relationships/slideLayout" Target="../slideLayouts/slideLayout7.xml"/><Relationship Id="rId13" Type="http://schemas.openxmlformats.org/officeDocument/2006/relationships/image" Target="../media/image205.emf"/><Relationship Id="rId12" Type="http://schemas.openxmlformats.org/officeDocument/2006/relationships/image" Target="../media/image204.wmf"/><Relationship Id="rId11" Type="http://schemas.openxmlformats.org/officeDocument/2006/relationships/oleObject" Target="../embeddings/oleObject154.bin"/><Relationship Id="rId10" Type="http://schemas.openxmlformats.org/officeDocument/2006/relationships/image" Target="../media/image203.wmf"/><Relationship Id="rId1" Type="http://schemas.openxmlformats.org/officeDocument/2006/relationships/image" Target="../media/image13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6.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7.png"/></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7.xml"/><Relationship Id="rId6" Type="http://schemas.openxmlformats.org/officeDocument/2006/relationships/image" Target="../media/image210.wmf"/><Relationship Id="rId5" Type="http://schemas.openxmlformats.org/officeDocument/2006/relationships/oleObject" Target="../embeddings/oleObject156.bin"/><Relationship Id="rId4" Type="http://schemas.openxmlformats.org/officeDocument/2006/relationships/image" Target="../media/image209.emf"/><Relationship Id="rId3" Type="http://schemas.openxmlformats.org/officeDocument/2006/relationships/image" Target="../media/image208.wmf"/><Relationship Id="rId2" Type="http://schemas.openxmlformats.org/officeDocument/2006/relationships/oleObject" Target="../embeddings/oleObject155.bin"/><Relationship Id="rId1"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9" Type="http://schemas.openxmlformats.org/officeDocument/2006/relationships/image" Target="../media/image214.wmf"/><Relationship Id="rId8" Type="http://schemas.openxmlformats.org/officeDocument/2006/relationships/oleObject" Target="../embeddings/oleObject161.bin"/><Relationship Id="rId7" Type="http://schemas.openxmlformats.org/officeDocument/2006/relationships/oleObject" Target="../embeddings/oleObject160.bin"/><Relationship Id="rId6" Type="http://schemas.openxmlformats.org/officeDocument/2006/relationships/image" Target="../media/image213.wmf"/><Relationship Id="rId5" Type="http://schemas.openxmlformats.org/officeDocument/2006/relationships/oleObject" Target="../embeddings/oleObject159.bin"/><Relationship Id="rId4" Type="http://schemas.openxmlformats.org/officeDocument/2006/relationships/image" Target="../media/image212.wmf"/><Relationship Id="rId3" Type="http://schemas.openxmlformats.org/officeDocument/2006/relationships/oleObject" Target="../embeddings/oleObject158.bin"/><Relationship Id="rId2" Type="http://schemas.openxmlformats.org/officeDocument/2006/relationships/image" Target="../media/image211.wmf"/><Relationship Id="rId11" Type="http://schemas.openxmlformats.org/officeDocument/2006/relationships/vmlDrawing" Target="../drawings/vmlDrawing30.vml"/><Relationship Id="rId10" Type="http://schemas.openxmlformats.org/officeDocument/2006/relationships/slideLayout" Target="../slideLayouts/slideLayout7.xml"/><Relationship Id="rId1" Type="http://schemas.openxmlformats.org/officeDocument/2006/relationships/oleObject" Target="../embeddings/oleObject157.bin"/></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31.vml"/><Relationship Id="rId8" Type="http://schemas.openxmlformats.org/officeDocument/2006/relationships/slideLayout" Target="../slideLayouts/slideLayout7.xml"/><Relationship Id="rId7" Type="http://schemas.openxmlformats.org/officeDocument/2006/relationships/image" Target="../media/image217.wmf"/><Relationship Id="rId6" Type="http://schemas.openxmlformats.org/officeDocument/2006/relationships/oleObject" Target="../embeddings/oleObject164.bin"/><Relationship Id="rId5" Type="http://schemas.openxmlformats.org/officeDocument/2006/relationships/image" Target="../media/image216.wmf"/><Relationship Id="rId4" Type="http://schemas.openxmlformats.org/officeDocument/2006/relationships/oleObject" Target="../embeddings/oleObject163.bin"/><Relationship Id="rId3" Type="http://schemas.openxmlformats.org/officeDocument/2006/relationships/image" Target="../media/image215.wmf"/><Relationship Id="rId2" Type="http://schemas.openxmlformats.org/officeDocument/2006/relationships/oleObject" Target="../embeddings/oleObject162.bin"/><Relationship Id="rId1" Type="http://schemas.openxmlformats.org/officeDocument/2006/relationships/image" Target="../media/image12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jpeg"/><Relationship Id="rId1" Type="http://schemas.openxmlformats.org/officeDocument/2006/relationships/image" Target="../media/image2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9.wmf"/><Relationship Id="rId7" Type="http://schemas.openxmlformats.org/officeDocument/2006/relationships/oleObject" Target="../embeddings/oleObject4.bin"/><Relationship Id="rId6" Type="http://schemas.openxmlformats.org/officeDocument/2006/relationships/image" Target="../media/image8.wmf"/><Relationship Id="rId50" Type="http://schemas.openxmlformats.org/officeDocument/2006/relationships/vmlDrawing" Target="../drawings/vmlDrawing1.vml"/><Relationship Id="rId5" Type="http://schemas.openxmlformats.org/officeDocument/2006/relationships/oleObject" Target="../embeddings/oleObject3.bin"/><Relationship Id="rId49" Type="http://schemas.openxmlformats.org/officeDocument/2006/relationships/slideLayout" Target="../slideLayouts/slideLayout7.xml"/><Relationship Id="rId48" Type="http://schemas.openxmlformats.org/officeDocument/2006/relationships/image" Target="../media/image29.png"/><Relationship Id="rId47" Type="http://schemas.openxmlformats.org/officeDocument/2006/relationships/oleObject" Target="../embeddings/oleObject24.bin"/><Relationship Id="rId46" Type="http://schemas.openxmlformats.org/officeDocument/2006/relationships/image" Target="../media/image28.png"/><Relationship Id="rId45" Type="http://schemas.openxmlformats.org/officeDocument/2006/relationships/oleObject" Target="../embeddings/oleObject23.bin"/><Relationship Id="rId44" Type="http://schemas.openxmlformats.org/officeDocument/2006/relationships/image" Target="../media/image27.png"/><Relationship Id="rId43" Type="http://schemas.openxmlformats.org/officeDocument/2006/relationships/oleObject" Target="../embeddings/oleObject22.bin"/><Relationship Id="rId42" Type="http://schemas.openxmlformats.org/officeDocument/2006/relationships/image" Target="../media/image26.png"/><Relationship Id="rId41" Type="http://schemas.openxmlformats.org/officeDocument/2006/relationships/oleObject" Target="../embeddings/oleObject21.bin"/><Relationship Id="rId40" Type="http://schemas.openxmlformats.org/officeDocument/2006/relationships/image" Target="../media/image25.png"/><Relationship Id="rId4" Type="http://schemas.openxmlformats.org/officeDocument/2006/relationships/image" Target="../media/image7.wmf"/><Relationship Id="rId39" Type="http://schemas.openxmlformats.org/officeDocument/2006/relationships/oleObject" Target="../embeddings/oleObject20.bin"/><Relationship Id="rId38" Type="http://schemas.openxmlformats.org/officeDocument/2006/relationships/image" Target="../media/image24.png"/><Relationship Id="rId37" Type="http://schemas.openxmlformats.org/officeDocument/2006/relationships/oleObject" Target="../embeddings/oleObject19.bin"/><Relationship Id="rId36" Type="http://schemas.openxmlformats.org/officeDocument/2006/relationships/image" Target="../media/image23.png"/><Relationship Id="rId35" Type="http://schemas.openxmlformats.org/officeDocument/2006/relationships/oleObject" Target="../embeddings/oleObject18.bin"/><Relationship Id="rId34" Type="http://schemas.openxmlformats.org/officeDocument/2006/relationships/image" Target="../media/image22.png"/><Relationship Id="rId33" Type="http://schemas.openxmlformats.org/officeDocument/2006/relationships/oleObject" Target="../embeddings/oleObject17.bin"/><Relationship Id="rId32" Type="http://schemas.openxmlformats.org/officeDocument/2006/relationships/image" Target="../media/image21.png"/><Relationship Id="rId31" Type="http://schemas.openxmlformats.org/officeDocument/2006/relationships/oleObject" Target="../embeddings/oleObject16.bin"/><Relationship Id="rId30" Type="http://schemas.openxmlformats.org/officeDocument/2006/relationships/image" Target="../media/image20.png"/><Relationship Id="rId3" Type="http://schemas.openxmlformats.org/officeDocument/2006/relationships/oleObject" Target="../embeddings/oleObject2.bin"/><Relationship Id="rId29" Type="http://schemas.openxmlformats.org/officeDocument/2006/relationships/oleObject" Target="../embeddings/oleObject15.bin"/><Relationship Id="rId28" Type="http://schemas.openxmlformats.org/officeDocument/2006/relationships/image" Target="../media/image19.png"/><Relationship Id="rId27" Type="http://schemas.openxmlformats.org/officeDocument/2006/relationships/oleObject" Target="../embeddings/oleObject14.bin"/><Relationship Id="rId26" Type="http://schemas.openxmlformats.org/officeDocument/2006/relationships/image" Target="../media/image18.png"/><Relationship Id="rId25" Type="http://schemas.openxmlformats.org/officeDocument/2006/relationships/oleObject" Target="../embeddings/oleObject13.bin"/><Relationship Id="rId24" Type="http://schemas.openxmlformats.org/officeDocument/2006/relationships/image" Target="../media/image17.png"/><Relationship Id="rId23" Type="http://schemas.openxmlformats.org/officeDocument/2006/relationships/oleObject" Target="../embeddings/oleObject12.bin"/><Relationship Id="rId22" Type="http://schemas.openxmlformats.org/officeDocument/2006/relationships/image" Target="../media/image16.png"/><Relationship Id="rId21" Type="http://schemas.openxmlformats.org/officeDocument/2006/relationships/oleObject" Target="../embeddings/oleObject11.bin"/><Relationship Id="rId20" Type="http://schemas.openxmlformats.org/officeDocument/2006/relationships/image" Target="../media/image15.png"/><Relationship Id="rId2" Type="http://schemas.openxmlformats.org/officeDocument/2006/relationships/image" Target="../media/image6.png"/><Relationship Id="rId19" Type="http://schemas.openxmlformats.org/officeDocument/2006/relationships/oleObject" Target="../embeddings/oleObject10.bin"/><Relationship Id="rId18" Type="http://schemas.openxmlformats.org/officeDocument/2006/relationships/image" Target="../media/image14.png"/><Relationship Id="rId17" Type="http://schemas.openxmlformats.org/officeDocument/2006/relationships/oleObject" Target="../embeddings/oleObject9.bin"/><Relationship Id="rId16" Type="http://schemas.openxmlformats.org/officeDocument/2006/relationships/image" Target="../media/image13.png"/><Relationship Id="rId15" Type="http://schemas.openxmlformats.org/officeDocument/2006/relationships/oleObject" Target="../embeddings/oleObject8.bin"/><Relationship Id="rId14" Type="http://schemas.openxmlformats.org/officeDocument/2006/relationships/image" Target="../media/image12.png"/><Relationship Id="rId13" Type="http://schemas.openxmlformats.org/officeDocument/2006/relationships/oleObject" Target="../embeddings/oleObject7.bin"/><Relationship Id="rId12" Type="http://schemas.openxmlformats.org/officeDocument/2006/relationships/image" Target="../media/image11.png"/><Relationship Id="rId11" Type="http://schemas.openxmlformats.org/officeDocument/2006/relationships/oleObject" Target="../embeddings/oleObject6.bin"/><Relationship Id="rId10" Type="http://schemas.openxmlformats.org/officeDocument/2006/relationships/image" Target="../media/image10.w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wmf"/><Relationship Id="rId7" Type="http://schemas.openxmlformats.org/officeDocument/2006/relationships/oleObject" Target="../embeddings/oleObject28.bin"/><Relationship Id="rId6" Type="http://schemas.openxmlformats.org/officeDocument/2006/relationships/image" Target="../media/image33.wmf"/><Relationship Id="rId5" Type="http://schemas.openxmlformats.org/officeDocument/2006/relationships/oleObject" Target="../embeddings/oleObject27.bin"/><Relationship Id="rId4" Type="http://schemas.openxmlformats.org/officeDocument/2006/relationships/image" Target="../media/image32.wmf"/><Relationship Id="rId3" Type="http://schemas.openxmlformats.org/officeDocument/2006/relationships/oleObject" Target="../embeddings/oleObject26.bin"/><Relationship Id="rId2" Type="http://schemas.openxmlformats.org/officeDocument/2006/relationships/image" Target="../media/image31.wmf"/><Relationship Id="rId10" Type="http://schemas.openxmlformats.org/officeDocument/2006/relationships/vmlDrawing" Target="../drawings/vmlDrawing2.vml"/><Relationship Id="rId1" Type="http://schemas.openxmlformats.org/officeDocument/2006/relationships/oleObject" Target="../embeddings/oleObject25.bin"/></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36.wmf"/><Relationship Id="rId3" Type="http://schemas.openxmlformats.org/officeDocument/2006/relationships/oleObject" Target="../embeddings/oleObject30.bin"/><Relationship Id="rId2" Type="http://schemas.openxmlformats.org/officeDocument/2006/relationships/image" Target="../media/image35.wmf"/><Relationship Id="rId1" Type="http://schemas.openxmlformats.org/officeDocument/2006/relationships/oleObject" Target="../embeddings/oleObject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37"/>
          <p:cNvSpPr>
            <a:spLocks noChangeArrowheads="1"/>
          </p:cNvSpPr>
          <p:nvPr/>
        </p:nvSpPr>
        <p:spPr bwMode="auto">
          <a:xfrm>
            <a:off x="587688" y="972248"/>
            <a:ext cx="10585176" cy="3872407"/>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lgn="ctr" eaLnBrk="1" hangingPunct="1">
              <a:lnSpc>
                <a:spcPct val="150000"/>
              </a:lnSpc>
              <a:spcBef>
                <a:spcPct val="0"/>
              </a:spcBef>
              <a:spcAft>
                <a:spcPts val="1800"/>
              </a:spcAft>
              <a:buNone/>
              <a:defRPr/>
            </a:pPr>
            <a:r>
              <a:rPr kumimoji="1"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第四章 根轨迹法</a:t>
            </a:r>
            <a:endParaRPr kumimoji="1" lang="en-US" altLang="zh-CN"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marL="2879725" eaLnBrk="1" hangingPunct="1">
              <a:lnSpc>
                <a:spcPct val="110000"/>
              </a:lnSpc>
              <a:spcBef>
                <a:spcPct val="0"/>
              </a:spcBef>
              <a:buNone/>
              <a:defRPr/>
            </a:pP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4.1 </a:t>
            </a: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根轨迹法的基本概念</a:t>
            </a: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marL="2879725" eaLnBrk="1" hangingPunct="1">
              <a:lnSpc>
                <a:spcPct val="110000"/>
              </a:lnSpc>
              <a:spcBef>
                <a:spcPct val="0"/>
              </a:spcBef>
              <a:buNone/>
              <a:defRPr/>
            </a:pP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4.2 </a:t>
            </a: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绘制根轨迹的基本法则</a:t>
            </a: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marL="2879725" eaLnBrk="1" hangingPunct="1">
              <a:lnSpc>
                <a:spcPct val="110000"/>
              </a:lnSpc>
              <a:spcBef>
                <a:spcPct val="0"/>
              </a:spcBef>
              <a:buNone/>
              <a:defRPr/>
            </a:pP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4.3 </a:t>
            </a: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广义根轨迹 </a:t>
            </a: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marL="2879725" eaLnBrk="1" hangingPunct="1">
              <a:lnSpc>
                <a:spcPct val="110000"/>
              </a:lnSpc>
              <a:spcBef>
                <a:spcPct val="0"/>
              </a:spcBef>
              <a:buNone/>
              <a:defRPr/>
            </a:pP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kumimoji="1" lang="en-US" altLang="zh-CN"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4.4 </a:t>
            </a:r>
            <a:r>
              <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利用根轨迹分析系统性能 </a:t>
            </a: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eaLnBrk="1" hangingPunct="1">
              <a:lnSpc>
                <a:spcPct val="150000"/>
              </a:lnSpc>
              <a:spcBef>
                <a:spcPct val="0"/>
              </a:spcBef>
              <a:buNone/>
              <a:defRPr/>
            </a:pP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3312368"/>
            <a:ext cx="12192000" cy="3573016"/>
          </a:xfrm>
          <a:prstGeom prst="rect">
            <a:avLst/>
          </a:prstGeom>
          <a:ln>
            <a:noFill/>
          </a:ln>
          <a:effectLst>
            <a:softEdge rad="112500"/>
          </a:effectLst>
        </p:spPr>
      </p:pic>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6"/>
          <p:cNvSpPr txBox="1">
            <a:spLocks noChangeArrowheads="1"/>
          </p:cNvSpPr>
          <p:nvPr/>
        </p:nvSpPr>
        <p:spPr bwMode="auto">
          <a:xfrm>
            <a:off x="8616255" y="2931027"/>
            <a:ext cx="1828800" cy="4603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kumimoji="0" lang="en-US" altLang="zh-CN" dirty="0">
                <a:solidFill>
                  <a:srgbClr val="FF0000"/>
                </a:solidFill>
                <a:latin typeface="Arial" panose="020B0604020202020204"/>
                <a:ea typeface="黑体" panose="02010609060101010101" pitchFamily="2" charset="-122"/>
              </a:rPr>
              <a:t>—</a:t>
            </a:r>
            <a:r>
              <a:rPr kumimoji="0" lang="zh-CN" altLang="en-US" dirty="0">
                <a:solidFill>
                  <a:srgbClr val="FF0000"/>
                </a:solidFill>
                <a:latin typeface="黑体" panose="02010609060101010101" pitchFamily="2" charset="-122"/>
                <a:ea typeface="黑体" panose="02010609060101010101" pitchFamily="2" charset="-122"/>
              </a:rPr>
              <a:t>相角条件</a:t>
            </a:r>
            <a:endParaRPr kumimoji="0" lang="zh-CN" altLang="en-US" dirty="0">
              <a:solidFill>
                <a:srgbClr val="FF0000"/>
              </a:solidFill>
              <a:latin typeface="黑体" panose="02010609060101010101" pitchFamily="2" charset="-122"/>
              <a:ea typeface="黑体" panose="02010609060101010101" pitchFamily="2" charset="-122"/>
            </a:endParaRPr>
          </a:p>
        </p:txBody>
      </p:sp>
      <p:graphicFrame>
        <p:nvGraphicFramePr>
          <p:cNvPr id="10243" name="Object 7"/>
          <p:cNvGraphicFramePr>
            <a:graphicFrameLocks noChangeAspect="1"/>
          </p:cNvGraphicFramePr>
          <p:nvPr/>
        </p:nvGraphicFramePr>
        <p:xfrm>
          <a:off x="1505306" y="3744557"/>
          <a:ext cx="4114800" cy="2695575"/>
        </p:xfrm>
        <a:graphic>
          <a:graphicData uri="http://schemas.openxmlformats.org/presentationml/2006/ole">
            <mc:AlternateContent xmlns:mc="http://schemas.openxmlformats.org/markup-compatibility/2006">
              <mc:Choice xmlns:v="urn:schemas-microsoft-com:vml" Requires="v">
                <p:oleObj spid="_x0000_s4113" name="VISIO" r:id="rId1" imgW="3771900" imgH="2470150" progId="Visio.Drawing.6">
                  <p:embed/>
                </p:oleObj>
              </mc:Choice>
              <mc:Fallback>
                <p:oleObj name="VISIO" r:id="rId1" imgW="3771900" imgH="2470150" progId="Visio.Drawing.6">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306" y="3744557"/>
                        <a:ext cx="41148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8"/>
          <p:cNvGraphicFramePr>
            <a:graphicFrameLocks noChangeAspect="1"/>
          </p:cNvGraphicFramePr>
          <p:nvPr/>
        </p:nvGraphicFramePr>
        <p:xfrm>
          <a:off x="6096000" y="3893246"/>
          <a:ext cx="4216400" cy="1190625"/>
        </p:xfrm>
        <a:graphic>
          <a:graphicData uri="http://schemas.openxmlformats.org/presentationml/2006/ole">
            <mc:AlternateContent xmlns:mc="http://schemas.openxmlformats.org/markup-compatibility/2006">
              <mc:Choice xmlns:v="urn:schemas-microsoft-com:vml" Requires="v">
                <p:oleObj spid="_x0000_s4114" name="Equation" r:id="rId3" imgW="1574800" imgH="444500" progId="Equation.3">
                  <p:embed/>
                </p:oleObj>
              </mc:Choice>
              <mc:Fallback>
                <p:oleObj name="Equation" r:id="rId3" imgW="1574800" imgH="4445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893246"/>
                        <a:ext cx="42164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45" name="Group 11"/>
          <p:cNvGrpSpPr/>
          <p:nvPr/>
        </p:nvGrpSpPr>
        <p:grpSpPr bwMode="auto">
          <a:xfrm>
            <a:off x="6094964" y="5221441"/>
            <a:ext cx="4572000" cy="949325"/>
            <a:chOff x="2487" y="3574"/>
            <a:chExt cx="2880" cy="598"/>
          </a:xfrm>
        </p:grpSpPr>
        <p:sp>
          <p:nvSpPr>
            <p:cNvPr id="9226" name="Text Box 9"/>
            <p:cNvSpPr txBox="1">
              <a:spLocks noChangeArrowheads="1"/>
            </p:cNvSpPr>
            <p:nvPr/>
          </p:nvSpPr>
          <p:spPr bwMode="auto">
            <a:xfrm>
              <a:off x="2487" y="3576"/>
              <a:ext cx="2880" cy="596"/>
            </a:xfrm>
            <a:prstGeom prst="rect">
              <a:avLst/>
            </a:prstGeom>
          </p:spPr>
          <p:style>
            <a:lnRef idx="1">
              <a:schemeClr val="dk1"/>
            </a:lnRef>
            <a:fillRef idx="2">
              <a:schemeClr val="dk1"/>
            </a:fillRef>
            <a:effectRef idx="1">
              <a:schemeClr val="dk1"/>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由开环零极点指向轨迹点的向量的方位角。</a:t>
              </a:r>
              <a:endParaRPr lang="zh-CN" altLang="en-US" sz="2800" b="1" dirty="0">
                <a:effectLst>
                  <a:outerShdw blurRad="38100" dist="38100" dir="2700000" algn="tl">
                    <a:srgbClr val="000000">
                      <a:alpha val="43137"/>
                    </a:srgbClr>
                  </a:outerShdw>
                </a:effectLst>
              </a:endParaRPr>
            </a:p>
          </p:txBody>
        </p:sp>
        <p:graphicFrame>
          <p:nvGraphicFramePr>
            <p:cNvPr id="10252" name="Object 10"/>
            <p:cNvGraphicFramePr>
              <a:graphicFrameLocks noChangeAspect="1"/>
            </p:cNvGraphicFramePr>
            <p:nvPr/>
          </p:nvGraphicFramePr>
          <p:xfrm>
            <a:off x="2736" y="3574"/>
            <a:ext cx="768" cy="539"/>
          </p:xfrm>
          <a:graphic>
            <a:graphicData uri="http://schemas.openxmlformats.org/presentationml/2006/ole">
              <mc:AlternateContent xmlns:mc="http://schemas.openxmlformats.org/markup-compatibility/2006">
                <mc:Choice xmlns:v="urn:schemas-microsoft-com:vml" Requires="v">
                  <p:oleObj spid="_x0000_s4115" name="Equation" r:id="rId5" imgW="469900" imgH="330200" progId="Equation.3">
                    <p:embed/>
                  </p:oleObj>
                </mc:Choice>
                <mc:Fallback>
                  <p:oleObj name="Equation" r:id="rId5" imgW="469900" imgH="330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 y="3574"/>
                          <a:ext cx="768"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Rectangle 41"/>
          <p:cNvSpPr>
            <a:spLocks noChangeArrowheads="1"/>
          </p:cNvSpPr>
          <p:nvPr/>
        </p:nvSpPr>
        <p:spPr bwMode="auto">
          <a:xfrm>
            <a:off x="8501955" y="1552157"/>
            <a:ext cx="2057400" cy="609600"/>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kumimoji="0" lang="en-US" altLang="zh-CN" dirty="0">
                <a:solidFill>
                  <a:srgbClr val="FF0000"/>
                </a:solidFill>
                <a:latin typeface="Arial" panose="020B0604020202020204"/>
                <a:ea typeface="黑体" panose="02010609060101010101" pitchFamily="2" charset="-122"/>
              </a:rPr>
              <a:t>—</a:t>
            </a:r>
            <a:r>
              <a:rPr kumimoji="0" lang="en-US" altLang="zh-CN" dirty="0">
                <a:solidFill>
                  <a:srgbClr val="FF0000"/>
                </a:solidFill>
                <a:latin typeface="黑体" panose="02010609060101010101" pitchFamily="2" charset="-122"/>
                <a:ea typeface="黑体" panose="02010609060101010101" pitchFamily="2" charset="-122"/>
              </a:rPr>
              <a:t> </a:t>
            </a:r>
            <a:r>
              <a:rPr kumimoji="0" lang="zh-CN" altLang="en-US" dirty="0">
                <a:solidFill>
                  <a:srgbClr val="FF0000"/>
                </a:solidFill>
                <a:latin typeface="黑体" panose="02010609060101010101" pitchFamily="2" charset="-122"/>
                <a:ea typeface="黑体" panose="02010609060101010101" pitchFamily="2" charset="-122"/>
              </a:rPr>
              <a:t>幅值条件</a:t>
            </a:r>
            <a:endParaRPr kumimoji="0" lang="zh-CN" altLang="en-US" dirty="0">
              <a:solidFill>
                <a:srgbClr val="FF0000"/>
              </a:solidFill>
              <a:latin typeface="黑体" panose="02010609060101010101" pitchFamily="2" charset="-122"/>
              <a:ea typeface="黑体" panose="02010609060101010101" pitchFamily="2" charset="-122"/>
            </a:endParaRPr>
          </a:p>
        </p:txBody>
      </p:sp>
      <p:sp>
        <p:nvSpPr>
          <p:cNvPr id="10247" name="Rectangle 28"/>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0248" name="对象 2"/>
          <p:cNvGraphicFramePr>
            <a:graphicFrameLocks noChangeAspect="1"/>
          </p:cNvGraphicFramePr>
          <p:nvPr/>
        </p:nvGraphicFramePr>
        <p:xfrm>
          <a:off x="2117030" y="909121"/>
          <a:ext cx="3200400" cy="1898650"/>
        </p:xfrm>
        <a:graphic>
          <a:graphicData uri="http://schemas.openxmlformats.org/presentationml/2006/ole">
            <mc:AlternateContent xmlns:mc="http://schemas.openxmlformats.org/markup-compatibility/2006">
              <mc:Choice xmlns:v="urn:schemas-microsoft-com:vml" Requires="v">
                <p:oleObj spid="_x0000_s4116" name="Equation" r:id="rId7" imgW="1079500" imgH="876300" progId="Equation.DSMT4">
                  <p:embed/>
                </p:oleObj>
              </mc:Choice>
              <mc:Fallback>
                <p:oleObj name="Equation" r:id="rId7" imgW="1079500" imgH="876300" progId="Equation.DSMT4">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7030" y="909121"/>
                        <a:ext cx="32004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9" name="Rectangle 30"/>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0250" name="对象 4"/>
          <p:cNvGraphicFramePr>
            <a:graphicFrameLocks noChangeAspect="1"/>
          </p:cNvGraphicFramePr>
          <p:nvPr/>
        </p:nvGraphicFramePr>
        <p:xfrm>
          <a:off x="1492325" y="2706680"/>
          <a:ext cx="6915150" cy="955675"/>
        </p:xfrm>
        <a:graphic>
          <a:graphicData uri="http://schemas.openxmlformats.org/presentationml/2006/ole">
            <mc:AlternateContent xmlns:mc="http://schemas.openxmlformats.org/markup-compatibility/2006">
              <mc:Choice xmlns:v="urn:schemas-microsoft-com:vml" Requires="v">
                <p:oleObj spid="_x0000_s4117" name="Equation" r:id="rId9" imgW="3251200" imgH="444500" progId="Equation.DSMT4">
                  <p:embed/>
                </p:oleObj>
              </mc:Choice>
              <mc:Fallback>
                <p:oleObj name="Equation" r:id="rId9" imgW="3251200" imgH="444500"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2325" y="2706680"/>
                        <a:ext cx="69151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1271464" y="1471961"/>
            <a:ext cx="9649072" cy="115236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30000"/>
              </a:lnSpc>
              <a:spcBef>
                <a:spcPct val="50000"/>
              </a:spcBef>
              <a:buFont typeface="Wingdings" panose="05000000000000000000" pitchFamily="2" charset="2"/>
              <a:buChar char="u"/>
              <a:defRPr/>
            </a:pP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当</a:t>
            </a:r>
            <a:r>
              <a:rPr kumimoji="0" lang="en-US" altLang="zh-CN" sz="2800"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从       变化时，</a:t>
            </a:r>
            <a:r>
              <a:rPr kumimoji="0" lang="en-US" altLang="zh-CN" sz="2800" b="1" i="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S </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平面上系统特征根的变化形成轨迹。每一个</a:t>
            </a:r>
            <a:r>
              <a:rPr kumimoji="0" lang="en-US" altLang="zh-CN" sz="2800"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值，按幅值条件对应于根轨迹上的</a:t>
            </a:r>
            <a:r>
              <a:rPr kumimoji="0" lang="en-US" altLang="zh-CN" sz="2800"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n</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个点。     </a:t>
            </a:r>
            <a:endPar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11267" name="Object 4"/>
          <p:cNvGraphicFramePr>
            <a:graphicFrameLocks noChangeAspect="1"/>
          </p:cNvGraphicFramePr>
          <p:nvPr/>
        </p:nvGraphicFramePr>
        <p:xfrm>
          <a:off x="2999656" y="1384449"/>
          <a:ext cx="1150937" cy="460375"/>
        </p:xfrm>
        <a:graphic>
          <a:graphicData uri="http://schemas.openxmlformats.org/presentationml/2006/ole">
            <mc:AlternateContent xmlns:mc="http://schemas.openxmlformats.org/markup-compatibility/2006">
              <mc:Choice xmlns:v="urn:schemas-microsoft-com:vml" Requires="v">
                <p:oleObj spid="_x0000_s5125" name="Equation" r:id="rId1" imgW="443865" imgH="177800" progId="Equation.3">
                  <p:embed/>
                </p:oleObj>
              </mc:Choice>
              <mc:Fallback>
                <p:oleObj name="Equation" r:id="rId1" imgW="443865" imgH="177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384449"/>
                        <a:ext cx="1150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Text Box 5"/>
          <p:cNvSpPr txBox="1">
            <a:spLocks noChangeArrowheads="1"/>
          </p:cNvSpPr>
          <p:nvPr/>
        </p:nvSpPr>
        <p:spPr bwMode="auto">
          <a:xfrm>
            <a:off x="1271464" y="4984724"/>
            <a:ext cx="9649072" cy="11331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30000"/>
              </a:lnSpc>
              <a:spcBef>
                <a:spcPct val="50000"/>
              </a:spcBef>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 上的点符合相角条件，且符合相角条件的点一定在根轨迹上。故 相角条件是根轨迹的充要条件。</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0245" name="Rectangle 6"/>
          <p:cNvSpPr>
            <a:spLocks noChangeArrowheads="1"/>
          </p:cNvSpPr>
          <p:nvPr/>
        </p:nvSpPr>
        <p:spPr bwMode="auto">
          <a:xfrm>
            <a:off x="615231" y="311775"/>
            <a:ext cx="47688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kumimoji="0" lang="zh-CN" altLang="en-US" sz="36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a:t>
            </a:r>
            <a:r>
              <a:rPr kumimoji="0" lang="en-US" altLang="zh-CN" sz="36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a:t>
            </a:r>
            <a:r>
              <a:rPr kumimoji="0" lang="zh-CN" altLang="en-US" sz="36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个条件含义</a:t>
            </a:r>
            <a:endParaRPr kumimoji="0" lang="zh-CN" altLang="en-US" sz="36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 name="矩形 1"/>
          <p:cNvSpPr/>
          <p:nvPr/>
        </p:nvSpPr>
        <p:spPr>
          <a:xfrm>
            <a:off x="1271464" y="3237928"/>
            <a:ext cx="9649072" cy="11331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spcBef>
                <a:spcPct val="50000"/>
              </a:spcBef>
              <a:buFont typeface="Wingdings" panose="05000000000000000000" pitchFamily="2" charset="2"/>
              <a:buChar char="u"/>
              <a:defRPr/>
            </a:pP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对</a:t>
            </a:r>
            <a:r>
              <a:rPr lang="en-US" altLang="zh-CN"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s</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平面上任意的点，总存在一个 </a:t>
            </a:r>
            <a:r>
              <a:rPr lang="en-US" altLang="zh-CN"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K*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，使其满足模值条件，但该点不一定是根轨迹上的点。</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59569" y="782987"/>
            <a:ext cx="3864223" cy="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23392" y="201827"/>
            <a:ext cx="3794629" cy="523220"/>
          </a:xfrm>
          <a:prstGeom prst="rect">
            <a:avLst/>
          </a:prstGeom>
        </p:spPr>
        <p:txBody>
          <a:bodyPr wrap="none">
            <a:spAutoFit/>
          </a:bodyPr>
          <a:lstStyle/>
          <a:p>
            <a:pPr>
              <a:defRPr/>
            </a:pPr>
            <a:r>
              <a:rPr lang="en-US" altLang="zh-CN" sz="2800" b="1" dirty="0">
                <a:solidFill>
                  <a:srgbClr val="FF0000"/>
                </a:solidFill>
                <a:latin typeface="楷体" panose="02010609060101010101" pitchFamily="49" charset="-122"/>
                <a:ea typeface="楷体" panose="02010609060101010101" pitchFamily="49" charset="-122"/>
              </a:rPr>
              <a:t>4.1 </a:t>
            </a:r>
            <a:r>
              <a:rPr lang="zh-CN" altLang="en-US" sz="2800" b="1" dirty="0">
                <a:solidFill>
                  <a:srgbClr val="FF0000"/>
                </a:solidFill>
                <a:latin typeface="楷体" panose="02010609060101010101" pitchFamily="49" charset="-122"/>
                <a:ea typeface="楷体" panose="02010609060101010101" pitchFamily="49" charset="-122"/>
              </a:rPr>
              <a:t>根轨迹的基本概率</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7" name="Text Box 27"/>
          <p:cNvSpPr txBox="1">
            <a:spLocks noChangeArrowheads="1"/>
          </p:cNvSpPr>
          <p:nvPr/>
        </p:nvSpPr>
        <p:spPr bwMode="auto">
          <a:xfrm>
            <a:off x="224745" y="1487122"/>
            <a:ext cx="11593287" cy="388375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1.</a:t>
            </a:r>
            <a:r>
              <a:rPr lang="zh-CN" altLang="en-US" b="1" dirty="0">
                <a:solidFill>
                  <a:schemeClr val="tx1"/>
                </a:solidFill>
                <a:latin typeface="楷体" panose="02010609060101010101" pitchFamily="49" charset="-122"/>
                <a:ea typeface="楷体" panose="02010609060101010101" pitchFamily="49" charset="-122"/>
              </a:rPr>
              <a:t>下列描述中，正确是（</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根轨迹法可以精确反应系统中某一参数变化时，系统性能的变化趋势。</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系统某一参数由</a:t>
            </a:r>
            <a:r>
              <a:rPr lang="en-US" altLang="zh-CN" b="1" dirty="0">
                <a:solidFill>
                  <a:srgbClr val="0033CC"/>
                </a:solidFill>
                <a:latin typeface="楷体" panose="02010609060101010101" pitchFamily="49" charset="-122"/>
                <a:ea typeface="楷体" panose="02010609060101010101" pitchFamily="49" charset="-122"/>
              </a:rPr>
              <a:t>0→∞</a:t>
            </a:r>
            <a:r>
              <a:rPr lang="zh-CN" altLang="en-US" b="1" dirty="0">
                <a:solidFill>
                  <a:srgbClr val="0033CC"/>
                </a:solidFill>
                <a:latin typeface="楷体" panose="02010609060101010101" pitchFamily="49" charset="-122"/>
                <a:ea typeface="楷体" panose="02010609060101010101" pitchFamily="49" charset="-122"/>
              </a:rPr>
              <a:t>变化时，闭环零点在</a:t>
            </a:r>
            <a:r>
              <a:rPr lang="en-US" altLang="zh-CN" b="1" dirty="0">
                <a:solidFill>
                  <a:srgbClr val="0033CC"/>
                </a:solidFill>
                <a:latin typeface="楷体" panose="02010609060101010101" pitchFamily="49" charset="-122"/>
                <a:ea typeface="楷体" panose="02010609060101010101" pitchFamily="49" charset="-122"/>
              </a:rPr>
              <a:t>s</a:t>
            </a:r>
            <a:r>
              <a:rPr lang="zh-CN" altLang="en-US" b="1" dirty="0">
                <a:solidFill>
                  <a:srgbClr val="0033CC"/>
                </a:solidFill>
                <a:latin typeface="楷体" panose="02010609060101010101" pitchFamily="49" charset="-122"/>
                <a:ea typeface="楷体" panose="02010609060101010101" pitchFamily="49" charset="-122"/>
              </a:rPr>
              <a:t>平面相应变化所描绘出来的轨迹称为根轨迹</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根轨迹上的点符合相角条件，且符合相角条件的点一定在根轨迹上。故相角条件是根轨迹的充要条件</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D.</a:t>
            </a:r>
            <a:r>
              <a:rPr lang="zh-CN" altLang="en-US" b="1" dirty="0">
                <a:solidFill>
                  <a:srgbClr val="0033CC"/>
                </a:solidFill>
                <a:latin typeface="楷体" panose="02010609060101010101" pitchFamily="49" charset="-122"/>
                <a:ea typeface="楷体" panose="02010609060101010101" pitchFamily="49" charset="-122"/>
              </a:rPr>
              <a:t>对</a:t>
            </a:r>
            <a:r>
              <a:rPr lang="en-US" altLang="zh-CN" b="1" dirty="0">
                <a:solidFill>
                  <a:srgbClr val="0033CC"/>
                </a:solidFill>
                <a:latin typeface="楷体" panose="02010609060101010101" pitchFamily="49" charset="-122"/>
                <a:ea typeface="楷体" panose="02010609060101010101" pitchFamily="49" charset="-122"/>
              </a:rPr>
              <a:t>s</a:t>
            </a:r>
            <a:r>
              <a:rPr lang="zh-CN" altLang="en-US" b="1" dirty="0">
                <a:solidFill>
                  <a:srgbClr val="0033CC"/>
                </a:solidFill>
                <a:latin typeface="楷体" panose="02010609060101010101" pitchFamily="49" charset="-122"/>
                <a:ea typeface="楷体" panose="02010609060101010101" pitchFamily="49" charset="-122"/>
              </a:rPr>
              <a:t>平面上任意的点</a:t>
            </a:r>
            <a:r>
              <a:rPr lang="en-US" altLang="zh-CN" b="1" dirty="0">
                <a:solidFill>
                  <a:srgbClr val="0033CC"/>
                </a:solidFill>
                <a:latin typeface="楷体" panose="02010609060101010101" pitchFamily="49" charset="-122"/>
                <a:ea typeface="楷体" panose="02010609060101010101" pitchFamily="49" charset="-122"/>
              </a:rPr>
              <a:t>,</a:t>
            </a:r>
            <a:r>
              <a:rPr lang="zh-CN" altLang="en-US" b="1" dirty="0">
                <a:solidFill>
                  <a:srgbClr val="0033CC"/>
                </a:solidFill>
                <a:latin typeface="楷体" panose="02010609060101010101" pitchFamily="49" charset="-122"/>
                <a:ea typeface="楷体" panose="02010609060101010101" pitchFamily="49" charset="-122"/>
              </a:rPr>
              <a:t>总存在一个 </a:t>
            </a:r>
            <a:r>
              <a:rPr lang="en-US" altLang="zh-CN" b="1" dirty="0">
                <a:solidFill>
                  <a:srgbClr val="0033CC"/>
                </a:solidFill>
                <a:latin typeface="楷体" panose="02010609060101010101" pitchFamily="49" charset="-122"/>
                <a:ea typeface="楷体" panose="02010609060101010101" pitchFamily="49" charset="-122"/>
              </a:rPr>
              <a:t>K*,</a:t>
            </a:r>
            <a:r>
              <a:rPr lang="zh-CN" altLang="en-US" b="1" dirty="0">
                <a:solidFill>
                  <a:srgbClr val="0033CC"/>
                </a:solidFill>
                <a:latin typeface="楷体" panose="02010609060101010101" pitchFamily="49" charset="-122"/>
                <a:ea typeface="楷体" panose="02010609060101010101" pitchFamily="49" charset="-122"/>
              </a:rPr>
              <a:t>使其满足模值条件，则该点定是根轨迹上的点</a:t>
            </a:r>
            <a:endParaRPr lang="zh-CN" altLang="en-US" b="1" dirty="0">
              <a:solidFill>
                <a:srgbClr val="0033CC"/>
              </a:solidFill>
              <a:latin typeface="楷体" panose="02010609060101010101" pitchFamily="49" charset="-122"/>
              <a:ea typeface="楷体" panose="02010609060101010101" pitchFamily="49" charset="-122"/>
            </a:endParaRPr>
          </a:p>
        </p:txBody>
      </p:sp>
      <p:sp>
        <p:nvSpPr>
          <p:cNvPr id="8" name="Text Box 27"/>
          <p:cNvSpPr txBox="1">
            <a:spLocks noChangeArrowheads="1"/>
          </p:cNvSpPr>
          <p:nvPr/>
        </p:nvSpPr>
        <p:spPr bwMode="auto">
          <a:xfrm>
            <a:off x="249424" y="5370877"/>
            <a:ext cx="11568608" cy="111376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2.</a:t>
            </a:r>
            <a:r>
              <a:rPr lang="zh-CN" altLang="en-US" b="1" dirty="0">
                <a:solidFill>
                  <a:schemeClr val="tx1"/>
                </a:solidFill>
                <a:latin typeface="楷体" panose="02010609060101010101" pitchFamily="49" charset="-122"/>
                <a:ea typeface="楷体" panose="02010609060101010101" pitchFamily="49" charset="-122"/>
              </a:rPr>
              <a:t>根轨迹法是一种（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解析分析法		</a:t>
            </a: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时域分析法		</a:t>
            </a: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频域分析法		</a:t>
            </a:r>
            <a:r>
              <a:rPr lang="en-US" altLang="zh-CN" b="1" dirty="0">
                <a:solidFill>
                  <a:srgbClr val="0033CC"/>
                </a:solidFill>
                <a:latin typeface="楷体" panose="02010609060101010101" pitchFamily="49" charset="-122"/>
                <a:ea typeface="楷体" panose="02010609060101010101" pitchFamily="49" charset="-122"/>
              </a:rPr>
              <a:t>D.</a:t>
            </a:r>
            <a:r>
              <a:rPr lang="zh-CN" altLang="en-US" b="1" dirty="0">
                <a:solidFill>
                  <a:srgbClr val="0033CC"/>
                </a:solidFill>
                <a:latin typeface="楷体" panose="02010609060101010101" pitchFamily="49" charset="-122"/>
                <a:ea typeface="楷体" panose="02010609060101010101" pitchFamily="49" charset="-122"/>
              </a:rPr>
              <a:t>时频分析法</a:t>
            </a:r>
            <a:endParaRPr lang="en-US" altLang="zh-CN" b="1" dirty="0">
              <a:solidFill>
                <a:srgbClr val="0033CC"/>
              </a:solidFill>
              <a:latin typeface="楷体" panose="02010609060101010101" pitchFamily="49" charset="-122"/>
              <a:ea typeface="楷体" panose="02010609060101010101" pitchFamily="49" charset="-122"/>
            </a:endParaRPr>
          </a:p>
        </p:txBody>
      </p:sp>
      <p:sp>
        <p:nvSpPr>
          <p:cNvPr id="3" name="矩形 2"/>
          <p:cNvSpPr/>
          <p:nvPr/>
        </p:nvSpPr>
        <p:spPr>
          <a:xfrm>
            <a:off x="767408" y="873701"/>
            <a:ext cx="2664296" cy="792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线上作答</a:t>
            </a:r>
            <a:endParaRPr lang="zh-CN" altLang="en-US" sz="28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ppt_w/2"/>
                                          </p:val>
                                        </p:tav>
                                        <p:tav tm="100000">
                                          <p:val>
                                            <p:strVal val="#ppt_x"/>
                                          </p:val>
                                        </p:tav>
                                      </p:tavLst>
                                    </p:anim>
                                    <p:anim calcmode="lin" valueType="num">
                                      <p:cBhvr>
                                        <p:cTn id="8" dur="300" fill="hold"/>
                                        <p:tgtEl>
                                          <p:spTgt spid="9"/>
                                        </p:tgtEl>
                                        <p:attrNameLst>
                                          <p:attrName>ppt_y</p:attrName>
                                        </p:attrNameLst>
                                      </p:cBhvr>
                                      <p:tavLst>
                                        <p:tav tm="0">
                                          <p:val>
                                            <p:strVal val="#ppt_y"/>
                                          </p:val>
                                        </p:tav>
                                        <p:tav tm="100000">
                                          <p:val>
                                            <p:strVal val="#ppt_y"/>
                                          </p:val>
                                        </p:tav>
                                      </p:tavLst>
                                    </p:anim>
                                    <p:anim calcmode="lin" valueType="num">
                                      <p:cBhvr>
                                        <p:cTn id="9" dur="300" fill="hold"/>
                                        <p:tgtEl>
                                          <p:spTgt spid="9"/>
                                        </p:tgtEl>
                                        <p:attrNameLst>
                                          <p:attrName>ppt_w</p:attrName>
                                        </p:attrNameLst>
                                      </p:cBhvr>
                                      <p:tavLst>
                                        <p:tav tm="0">
                                          <p:val>
                                            <p:fltVal val="0"/>
                                          </p:val>
                                        </p:tav>
                                        <p:tav tm="100000">
                                          <p:val>
                                            <p:strVal val="#ppt_w"/>
                                          </p:val>
                                        </p:tav>
                                      </p:tavLst>
                                    </p:anim>
                                    <p:anim calcmode="lin" valueType="num">
                                      <p:cBhvr>
                                        <p:cTn id="10" dur="3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79376" y="234950"/>
            <a:ext cx="6192887" cy="707886"/>
          </a:xfrm>
          <a:prstGeom prst="rect">
            <a:avLst/>
          </a:prstGeom>
        </p:spPr>
        <p:txBody>
          <a:bodyPr wrap="square">
            <a:spAutoFit/>
          </a:bodyPr>
          <a:lstStyle/>
          <a:p>
            <a:pPr>
              <a:defRPr/>
            </a:pPr>
            <a:r>
              <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4.2 </a:t>
            </a:r>
            <a:r>
              <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绘制根轨迹法的法则 </a:t>
            </a:r>
            <a:endPar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7" name="Rectangle 11"/>
          <p:cNvSpPr>
            <a:spLocks noChangeArrowheads="1"/>
          </p:cNvSpPr>
          <p:nvPr/>
        </p:nvSpPr>
        <p:spPr bwMode="auto">
          <a:xfrm>
            <a:off x="1055440" y="1378516"/>
            <a:ext cx="5616823" cy="5730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  </a:t>
            </a:r>
            <a:r>
              <a:rPr lang="zh-CN" altLang="en-US" sz="2800" b="1"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根轨迹的对称性</a:t>
            </a:r>
            <a:endParaRPr lang="en-US" altLang="zh-CN" sz="2800" b="1"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2292" name="矩形 1"/>
          <p:cNvSpPr>
            <a:spLocks noChangeArrowheads="1"/>
          </p:cNvSpPr>
          <p:nvPr/>
        </p:nvSpPr>
        <p:spPr bwMode="auto">
          <a:xfrm>
            <a:off x="1056521" y="4686263"/>
            <a:ext cx="9504611" cy="177165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zh-CN" altLang="en-US" sz="2800" b="1" dirty="0">
                <a:solidFill>
                  <a:srgbClr val="000000"/>
                </a:solidFill>
                <a:latin typeface="黑体" panose="02010609060101010101" pitchFamily="2" charset="-122"/>
                <a:ea typeface="黑体" panose="02010609060101010101" pitchFamily="2" charset="-122"/>
              </a:rPr>
              <a:t>根轨迹的分支数与系统阶次</a:t>
            </a:r>
            <a:r>
              <a:rPr lang="en-US" altLang="zh-CN" sz="2800" b="1" i="1" dirty="0">
                <a:solidFill>
                  <a:srgbClr val="000000"/>
                </a:solidFill>
                <a:ea typeface="黑体" panose="02010609060101010101" pitchFamily="2" charset="-122"/>
                <a:cs typeface="Times New Roman" panose="02020603050405020304" pitchFamily="18" charset="0"/>
              </a:rPr>
              <a:t>n</a:t>
            </a:r>
            <a:r>
              <a:rPr lang="zh-CN" altLang="en-US" sz="2800" b="1" dirty="0">
                <a:solidFill>
                  <a:srgbClr val="000000"/>
                </a:solidFill>
                <a:latin typeface="黑体" panose="02010609060101010101" pitchFamily="2" charset="-122"/>
                <a:ea typeface="黑体" panose="02010609060101010101" pitchFamily="2" charset="-122"/>
              </a:rPr>
              <a:t>相等，根轨迹起始于开环极点，终止于开环零点；如果开环极点个数 </a:t>
            </a:r>
            <a:r>
              <a:rPr lang="en-US" altLang="zh-CN" sz="2800" b="1" i="1" dirty="0">
                <a:solidFill>
                  <a:srgbClr val="000000"/>
                </a:solidFill>
                <a:ea typeface="黑体" panose="02010609060101010101" pitchFamily="2" charset="-122"/>
              </a:rPr>
              <a:t>n</a:t>
            </a:r>
            <a:r>
              <a:rPr lang="zh-CN" altLang="en-US" sz="2800" b="1" dirty="0">
                <a:solidFill>
                  <a:srgbClr val="000000"/>
                </a:solidFill>
                <a:latin typeface="黑体" panose="02010609060101010101" pitchFamily="2" charset="-122"/>
                <a:ea typeface="黑体" panose="02010609060101010101" pitchFamily="2" charset="-122"/>
              </a:rPr>
              <a:t>大于开环零点个数</a:t>
            </a:r>
            <a:r>
              <a:rPr lang="en-US" altLang="zh-CN" sz="2800" b="1" i="1" dirty="0">
                <a:solidFill>
                  <a:srgbClr val="000000"/>
                </a:solidFill>
                <a:ea typeface="黑体" panose="02010609060101010101" pitchFamily="2" charset="-122"/>
              </a:rPr>
              <a:t>m </a:t>
            </a:r>
            <a:r>
              <a:rPr lang="zh-CN" altLang="en-US" sz="2800" b="1" dirty="0">
                <a:solidFill>
                  <a:srgbClr val="000000"/>
                </a:solidFill>
                <a:latin typeface="黑体" panose="02010609060101010101" pitchFamily="2" charset="-122"/>
                <a:ea typeface="黑体" panose="02010609060101010101" pitchFamily="2" charset="-122"/>
              </a:rPr>
              <a:t>，则有 </a:t>
            </a:r>
            <a:r>
              <a:rPr lang="en-US" altLang="zh-CN" sz="2800" b="1" i="1" dirty="0">
                <a:solidFill>
                  <a:srgbClr val="000000"/>
                </a:solidFill>
                <a:ea typeface="黑体" panose="02010609060101010101" pitchFamily="2" charset="-122"/>
              </a:rPr>
              <a:t>n-m </a:t>
            </a:r>
            <a:r>
              <a:rPr lang="zh-CN" altLang="en-US" sz="2800" b="1" dirty="0">
                <a:solidFill>
                  <a:srgbClr val="000000"/>
                </a:solidFill>
                <a:latin typeface="黑体" panose="02010609060101010101" pitchFamily="2" charset="-122"/>
                <a:ea typeface="黑体" panose="02010609060101010101" pitchFamily="2" charset="-122"/>
              </a:rPr>
              <a:t>条根轨迹终止于无穷远处。 </a:t>
            </a:r>
            <a:endParaRPr lang="zh-CN" altLang="en-US" sz="2800" b="1" dirty="0">
              <a:solidFill>
                <a:srgbClr val="000000"/>
              </a:solidFill>
              <a:latin typeface="黑体" panose="02010609060101010101" pitchFamily="2" charset="-122"/>
              <a:ea typeface="黑体" panose="02010609060101010101" pitchFamily="2" charset="-122"/>
            </a:endParaRPr>
          </a:p>
        </p:txBody>
      </p:sp>
      <p:sp>
        <p:nvSpPr>
          <p:cNvPr id="12293" name="矩形 2"/>
          <p:cNvSpPr>
            <a:spLocks noChangeArrowheads="1"/>
          </p:cNvSpPr>
          <p:nvPr/>
        </p:nvSpPr>
        <p:spPr bwMode="auto">
          <a:xfrm>
            <a:off x="1049317" y="2354092"/>
            <a:ext cx="9504610" cy="9541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zh-CN" sz="2800" b="1">
                <a:solidFill>
                  <a:srgbClr val="000000"/>
                </a:solidFill>
                <a:latin typeface="黑体" panose="02010609060101010101" pitchFamily="2" charset="-122"/>
                <a:ea typeface="黑体" panose="02010609060101010101" pitchFamily="2" charset="-122"/>
              </a:rPr>
              <a:t>根轨迹是对称于实轴的。闭环特征方程的根只有实数和复数</a:t>
            </a:r>
            <a:r>
              <a:rPr lang="zh-CN" altLang="en-US" sz="2800" b="1">
                <a:solidFill>
                  <a:srgbClr val="000000"/>
                </a:solidFill>
                <a:latin typeface="黑体" panose="02010609060101010101" pitchFamily="2" charset="-122"/>
                <a:ea typeface="黑体" panose="02010609060101010101" pitchFamily="2" charset="-122"/>
              </a:rPr>
              <a:t>，</a:t>
            </a:r>
            <a:r>
              <a:rPr lang="zh-CN" altLang="zh-CN" sz="2800" b="1">
                <a:solidFill>
                  <a:srgbClr val="000000"/>
                </a:solidFill>
                <a:latin typeface="黑体" panose="02010609060101010101" pitchFamily="2" charset="-122"/>
                <a:ea typeface="黑体" panose="02010609060101010101" pitchFamily="2" charset="-122"/>
              </a:rPr>
              <a:t>实</a:t>
            </a:r>
            <a:r>
              <a:rPr lang="zh-CN" altLang="en-US" sz="2800" b="1">
                <a:solidFill>
                  <a:srgbClr val="000000"/>
                </a:solidFill>
                <a:latin typeface="黑体" panose="02010609060101010101" pitchFamily="2" charset="-122"/>
                <a:ea typeface="黑体" panose="02010609060101010101" pitchFamily="2" charset="-122"/>
              </a:rPr>
              <a:t>数</a:t>
            </a:r>
            <a:r>
              <a:rPr lang="zh-CN" altLang="zh-CN" sz="2800" b="1">
                <a:solidFill>
                  <a:srgbClr val="000000"/>
                </a:solidFill>
                <a:latin typeface="黑体" panose="02010609060101010101" pitchFamily="2" charset="-122"/>
                <a:ea typeface="黑体" panose="02010609060101010101" pitchFamily="2" charset="-122"/>
              </a:rPr>
              <a:t>位于实轴上，复</a:t>
            </a:r>
            <a:r>
              <a:rPr lang="zh-CN" altLang="en-US" sz="2800" b="1">
                <a:solidFill>
                  <a:srgbClr val="000000"/>
                </a:solidFill>
                <a:latin typeface="黑体" panose="02010609060101010101" pitchFamily="2" charset="-122"/>
                <a:ea typeface="黑体" panose="02010609060101010101" pitchFamily="2" charset="-122"/>
              </a:rPr>
              <a:t>数</a:t>
            </a:r>
            <a:r>
              <a:rPr lang="zh-CN" altLang="zh-CN" sz="2800" b="1">
                <a:solidFill>
                  <a:srgbClr val="000000"/>
                </a:solidFill>
                <a:latin typeface="黑体" panose="02010609060101010101" pitchFamily="2" charset="-122"/>
                <a:ea typeface="黑体" panose="02010609060101010101" pitchFamily="2" charset="-122"/>
              </a:rPr>
              <a:t>必共轭，</a:t>
            </a:r>
            <a:r>
              <a:rPr lang="zh-CN" altLang="en-US" sz="2800" b="1">
                <a:solidFill>
                  <a:srgbClr val="000000"/>
                </a:solidFill>
                <a:latin typeface="黑体" panose="02010609060101010101" pitchFamily="2" charset="-122"/>
                <a:ea typeface="黑体" panose="02010609060101010101" pitchFamily="2" charset="-122"/>
              </a:rPr>
              <a:t>故</a:t>
            </a:r>
            <a:r>
              <a:rPr lang="zh-CN" altLang="zh-CN" sz="2800" b="1">
                <a:solidFill>
                  <a:srgbClr val="000000"/>
                </a:solidFill>
                <a:latin typeface="黑体" panose="02010609060101010101" pitchFamily="2" charset="-122"/>
                <a:ea typeface="黑体" panose="02010609060101010101" pitchFamily="2" charset="-122"/>
              </a:rPr>
              <a:t>根轨迹对称于实轴。</a:t>
            </a:r>
            <a:endParaRPr lang="zh-CN" altLang="zh-CN" sz="2800" b="1">
              <a:solidFill>
                <a:srgbClr val="000000"/>
              </a:solidFill>
              <a:latin typeface="黑体" panose="02010609060101010101" pitchFamily="2" charset="-122"/>
              <a:ea typeface="黑体" panose="02010609060101010101" pitchFamily="2" charset="-122"/>
            </a:endParaRPr>
          </a:p>
        </p:txBody>
      </p:sp>
      <p:sp>
        <p:nvSpPr>
          <p:cNvPr id="30" name="Rectangle 11"/>
          <p:cNvSpPr>
            <a:spLocks noChangeArrowheads="1"/>
          </p:cNvSpPr>
          <p:nvPr/>
        </p:nvSpPr>
        <p:spPr bwMode="auto">
          <a:xfrm>
            <a:off x="1055440" y="3760256"/>
            <a:ext cx="7498010" cy="5730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根轨迹的分支数、起点和终点</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92252" y="1248808"/>
            <a:ext cx="3817938" cy="1368425"/>
          </a:xfrm>
          <a:prstGeom prst="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15"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3316" name="对象 15"/>
          <p:cNvGraphicFramePr>
            <a:graphicFrameLocks noChangeAspect="1"/>
          </p:cNvGraphicFramePr>
          <p:nvPr/>
        </p:nvGraphicFramePr>
        <p:xfrm>
          <a:off x="2601419" y="881689"/>
          <a:ext cx="2868613" cy="2092325"/>
        </p:xfrm>
        <a:graphic>
          <a:graphicData uri="http://schemas.openxmlformats.org/presentationml/2006/ole">
            <mc:AlternateContent xmlns:mc="http://schemas.openxmlformats.org/markup-compatibility/2006">
              <mc:Choice xmlns:v="urn:schemas-microsoft-com:vml" Requires="v">
                <p:oleObj spid="_x0000_s6155" name="Equation" r:id="rId2" imgW="1206500" imgH="876300" progId="Equation.DSMT4">
                  <p:embed/>
                </p:oleObj>
              </mc:Choice>
              <mc:Fallback>
                <p:oleObj name="Equation" r:id="rId2" imgW="1206500" imgH="876300" progId="Equation.DSMT4">
                  <p:embed/>
                  <p:pic>
                    <p:nvPicPr>
                      <p:cNvPr id="0" name="对象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419" y="881689"/>
                        <a:ext cx="286861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75835"/>
          <a:stretch>
            <a:fillRect/>
          </a:stretch>
        </p:blipFill>
        <p:spPr bwMode="auto">
          <a:xfrm>
            <a:off x="6436715" y="1261266"/>
            <a:ext cx="3465512"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26288" r="50081"/>
          <a:stretch>
            <a:fillRect/>
          </a:stretch>
        </p:blipFill>
        <p:spPr bwMode="auto">
          <a:xfrm>
            <a:off x="6436715" y="1752044"/>
            <a:ext cx="3389312"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4935" r="81564"/>
          <a:stretch>
            <a:fillRect/>
          </a:stretch>
        </p:blipFill>
        <p:spPr bwMode="auto">
          <a:xfrm>
            <a:off x="3170591" y="2764121"/>
            <a:ext cx="18161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2063750" y="3857801"/>
            <a:ext cx="8064500" cy="52228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zh-CN" altLang="zh-CN"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闭环极点就是开环极点，即根轨迹起于开环极点</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3321" name="Rectangle 11"/>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3322" name="对象 25"/>
          <p:cNvGraphicFramePr>
            <a:graphicFrameLocks noChangeAspect="1"/>
          </p:cNvGraphicFramePr>
          <p:nvPr/>
        </p:nvGraphicFramePr>
        <p:xfrm>
          <a:off x="5953374" y="2691021"/>
          <a:ext cx="2371725" cy="1084263"/>
        </p:xfrm>
        <a:graphic>
          <a:graphicData uri="http://schemas.openxmlformats.org/presentationml/2006/ole">
            <mc:AlternateContent xmlns:mc="http://schemas.openxmlformats.org/markup-compatibility/2006">
              <mc:Choice xmlns:v="urn:schemas-microsoft-com:vml" Requires="v">
                <p:oleObj spid="_x0000_s6156" name="Equation" r:id="rId6" imgW="939165" imgH="431800" progId="Equation.DSMT4">
                  <p:embed/>
                </p:oleObj>
              </mc:Choice>
              <mc:Fallback>
                <p:oleObj name="Equation" r:id="rId6" imgW="939165" imgH="431800" progId="Equation.DSMT4">
                  <p:embed/>
                  <p:pic>
                    <p:nvPicPr>
                      <p:cNvPr id="0" name="对象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3374" y="2691021"/>
                        <a:ext cx="237172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23"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r="85382"/>
          <a:stretch>
            <a:fillRect/>
          </a:stretch>
        </p:blipFill>
        <p:spPr bwMode="auto">
          <a:xfrm>
            <a:off x="3166621" y="4458527"/>
            <a:ext cx="18145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4" name="Rectangle 1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3325" name="对象 27"/>
          <p:cNvGraphicFramePr>
            <a:graphicFrameLocks noChangeAspect="1"/>
          </p:cNvGraphicFramePr>
          <p:nvPr/>
        </p:nvGraphicFramePr>
        <p:xfrm>
          <a:off x="5956180" y="4390862"/>
          <a:ext cx="2217737" cy="1108075"/>
        </p:xfrm>
        <a:graphic>
          <a:graphicData uri="http://schemas.openxmlformats.org/presentationml/2006/ole">
            <mc:AlternateContent xmlns:mc="http://schemas.openxmlformats.org/markup-compatibility/2006">
              <mc:Choice xmlns:v="urn:schemas-microsoft-com:vml" Requires="v">
                <p:oleObj spid="_x0000_s6157" name="Equation" r:id="rId9" imgW="914400" imgH="457200" progId="Equation.DSMT4">
                  <p:embed/>
                </p:oleObj>
              </mc:Choice>
              <mc:Fallback>
                <p:oleObj name="Equation" r:id="rId9" imgW="914400" imgH="457200" progId="Equation.DSMT4">
                  <p:embed/>
                  <p:pic>
                    <p:nvPicPr>
                      <p:cNvPr id="0" name="对象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6180" y="4390862"/>
                        <a:ext cx="22177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矩形 28"/>
          <p:cNvSpPr/>
          <p:nvPr/>
        </p:nvSpPr>
        <p:spPr>
          <a:xfrm>
            <a:off x="2004570" y="5589251"/>
            <a:ext cx="8424863" cy="9540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zh-CN" altLang="zh-CN"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闭环极点也就是开环零点</a:t>
            </a:r>
            <a:r>
              <a:rPr lang="zh-CN" altLang="en-US"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。若开环零点数</a:t>
            </a:r>
            <a:r>
              <a:rPr lang="en-US" altLang="zh-CN" sz="2800" b="1" i="1" kern="100" dirty="0">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m</a:t>
            </a:r>
            <a:r>
              <a:rPr lang="zh-CN" altLang="en-US" sz="2800" b="1" i="1" kern="100" dirty="0">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小于开环极点数</a:t>
            </a:r>
            <a:r>
              <a:rPr lang="en-US" altLang="zh-CN" sz="2800" b="1" i="1" kern="100" dirty="0">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n</a:t>
            </a:r>
            <a:r>
              <a:rPr lang="zh-CN" altLang="en-US" sz="2800" b="1" i="1" kern="100" dirty="0">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，则有</a:t>
            </a:r>
            <a:r>
              <a:rPr lang="en-US" altLang="zh-CN" sz="2800" b="1" i="1" kern="100" dirty="0">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n-m</a:t>
            </a:r>
            <a:r>
              <a:rPr lang="zh-CN" altLang="en-US"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条根轨迹终止于 平面无穷远处</a:t>
            </a:r>
            <a:endParaRPr lang="zh-CN" altLang="en-US" sz="28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endParaRPr>
          </a:p>
        </p:txBody>
      </p:sp>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a:spLocks noChangeArrowheads="1"/>
          </p:cNvSpPr>
          <p:nvPr/>
        </p:nvSpPr>
        <p:spPr bwMode="auto">
          <a:xfrm>
            <a:off x="695400" y="548680"/>
            <a:ext cx="4824536" cy="57308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3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实轴上的根轨迹</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4339" name="矩形 2"/>
          <p:cNvSpPr>
            <a:spLocks noChangeArrowheads="1"/>
          </p:cNvSpPr>
          <p:nvPr/>
        </p:nvSpPr>
        <p:spPr bwMode="auto">
          <a:xfrm>
            <a:off x="1055440" y="1916832"/>
            <a:ext cx="10009112" cy="105886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r>
              <a:rPr lang="zh-CN" altLang="en-US" sz="2800" b="1">
                <a:solidFill>
                  <a:srgbClr val="000000"/>
                </a:solidFill>
                <a:latin typeface="黑体" panose="02010609060101010101" pitchFamily="2" charset="-122"/>
                <a:ea typeface="黑体" panose="02010609060101010101" pitchFamily="2" charset="-122"/>
              </a:rPr>
              <a:t>实轴上的某一区域，若其右边开环实数零极点个数之和为奇数，则该区域必为根轨迹。</a:t>
            </a:r>
            <a:r>
              <a:rPr lang="zh-CN" altLang="en-US" sz="2800">
                <a:solidFill>
                  <a:srgbClr val="000000"/>
                </a:solidFill>
                <a:latin typeface="黑体" panose="02010609060101010101" pitchFamily="2" charset="-122"/>
                <a:ea typeface="黑体" panose="02010609060101010101" pitchFamily="2" charset="-122"/>
              </a:rPr>
              <a:t> </a:t>
            </a:r>
            <a:endParaRPr lang="zh-CN" altLang="en-US" sz="2800">
              <a:solidFill>
                <a:srgbClr val="000000"/>
              </a:solidFill>
              <a:latin typeface="黑体" panose="02010609060101010101" pitchFamily="2" charset="-122"/>
              <a:ea typeface="黑体" panose="02010609060101010101" pitchFamily="2" charset="-122"/>
            </a:endParaRPr>
          </a:p>
        </p:txBody>
      </p:sp>
      <p:pic>
        <p:nvPicPr>
          <p:cNvPr id="1434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9496" y="3429000"/>
            <a:ext cx="8856984" cy="220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a:spLocks noChangeArrowheads="1"/>
          </p:cNvSpPr>
          <p:nvPr/>
        </p:nvSpPr>
        <p:spPr bwMode="auto">
          <a:xfrm>
            <a:off x="767408" y="1184165"/>
            <a:ext cx="10585176" cy="105970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30000"/>
              </a:lnSpc>
              <a:defRPr/>
            </a:pPr>
            <a:r>
              <a:rPr lang="zh-CN" altLang="en-US" sz="2600" b="1" kern="0"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定理：若系统有</a:t>
            </a:r>
            <a:r>
              <a:rPr lang="en-US" altLang="zh-CN" sz="2600" b="1" kern="0"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a:t>
            </a:r>
            <a:r>
              <a:rPr lang="zh-CN" altLang="en-US" sz="2600" b="1" kern="0"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个开环极点，</a:t>
            </a:r>
            <a:r>
              <a:rPr lang="en-US" altLang="zh-CN" sz="2600" b="1" kern="0"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a:t>
            </a:r>
            <a:r>
              <a:rPr lang="zh-CN" altLang="en-US" sz="2600" b="1" kern="0" dirty="0">
                <a:solidFill>
                  <a:srgbClr val="0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个开环零点，且在复平面存在根轨迹，则复平面的根轨迹一定是以该零点为圆心的圆弧。</a:t>
            </a:r>
            <a:endParaRPr lang="zh-CN" altLang="en-US" sz="2600" kern="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15364" name="Object 5"/>
          <p:cNvGraphicFramePr>
            <a:graphicFrameLocks noChangeAspect="1"/>
          </p:cNvGraphicFramePr>
          <p:nvPr/>
        </p:nvGraphicFramePr>
        <p:xfrm>
          <a:off x="1649889" y="2407138"/>
          <a:ext cx="2655601" cy="2043724"/>
        </p:xfrm>
        <a:graphic>
          <a:graphicData uri="http://schemas.openxmlformats.org/presentationml/2006/ole">
            <mc:AlternateContent xmlns:mc="http://schemas.openxmlformats.org/markup-compatibility/2006">
              <mc:Choice xmlns:v="urn:schemas-microsoft-com:vml" Requires="v">
                <p:oleObj spid="_x0000_s7218" name="位图图像" r:id="rId1" imgW="2457450" imgH="1714500" progId="Paint.Picture">
                  <p:embed/>
                </p:oleObj>
              </mc:Choice>
              <mc:Fallback>
                <p:oleObj name="位图图像" r:id="rId1" imgW="2457450" imgH="1714500" progId="Paint.Picture">
                  <p:embed/>
                  <p:pic>
                    <p:nvPicPr>
                      <p:cNvPr id="0" name="Object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9889" y="2407138"/>
                        <a:ext cx="2655601" cy="204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6"/>
          <p:cNvGraphicFramePr>
            <a:graphicFrameLocks noChangeAspect="1"/>
          </p:cNvGraphicFramePr>
          <p:nvPr/>
        </p:nvGraphicFramePr>
        <p:xfrm>
          <a:off x="5325173" y="2538331"/>
          <a:ext cx="2223294" cy="1952892"/>
        </p:xfrm>
        <a:graphic>
          <a:graphicData uri="http://schemas.openxmlformats.org/presentationml/2006/ole">
            <mc:AlternateContent xmlns:mc="http://schemas.openxmlformats.org/markup-compatibility/2006">
              <mc:Choice xmlns:v="urn:schemas-microsoft-com:vml" Requires="v">
                <p:oleObj spid="_x0000_s7219" name="位图图像" r:id="rId3" imgW="2057400" imgH="1638300" progId="Paint.Picture">
                  <p:embed/>
                </p:oleObj>
              </mc:Choice>
              <mc:Fallback>
                <p:oleObj name="位图图像" r:id="rId3" imgW="2057400" imgH="1638300" progId="Paint.Picture">
                  <p:embed/>
                  <p:pic>
                    <p:nvPicPr>
                      <p:cNvPr id="0" name="Object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5173" y="2538331"/>
                        <a:ext cx="2223294" cy="195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6" name="Object 7"/>
          <p:cNvGraphicFramePr>
            <a:graphicFrameLocks noChangeAspect="1"/>
          </p:cNvGraphicFramePr>
          <p:nvPr/>
        </p:nvGraphicFramePr>
        <p:xfrm>
          <a:off x="8350797" y="2357414"/>
          <a:ext cx="2562964" cy="2134556"/>
        </p:xfrm>
        <a:graphic>
          <a:graphicData uri="http://schemas.openxmlformats.org/presentationml/2006/ole">
            <mc:AlternateContent xmlns:mc="http://schemas.openxmlformats.org/markup-compatibility/2006">
              <mc:Choice xmlns:v="urn:schemas-microsoft-com:vml" Requires="v">
                <p:oleObj spid="_x0000_s7220" name="位图图像" r:id="rId5" imgW="2371725" imgH="1790700" progId="Paint.Picture">
                  <p:embed/>
                </p:oleObj>
              </mc:Choice>
              <mc:Fallback>
                <p:oleObj name="位图图像" r:id="rId5" imgW="2371725" imgH="1790700" progId="Paint.Picture">
                  <p:embed/>
                  <p:pic>
                    <p:nvPicPr>
                      <p:cNvPr id="0" name="Object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0797" y="2357414"/>
                        <a:ext cx="2562964" cy="213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8"/>
          <p:cNvGraphicFramePr>
            <a:graphicFrameLocks noChangeAspect="1"/>
          </p:cNvGraphicFramePr>
          <p:nvPr/>
        </p:nvGraphicFramePr>
        <p:xfrm>
          <a:off x="1670475" y="4677942"/>
          <a:ext cx="2635015" cy="2123202"/>
        </p:xfrm>
        <a:graphic>
          <a:graphicData uri="http://schemas.openxmlformats.org/presentationml/2006/ole">
            <mc:AlternateContent xmlns:mc="http://schemas.openxmlformats.org/markup-compatibility/2006">
              <mc:Choice xmlns:v="urn:schemas-microsoft-com:vml" Requires="v">
                <p:oleObj spid="_x0000_s7221" name="位图图像" r:id="rId7" imgW="2438400" imgH="1781175" progId="Paint.Picture">
                  <p:embed/>
                </p:oleObj>
              </mc:Choice>
              <mc:Fallback>
                <p:oleObj name="位图图像" r:id="rId7" imgW="2438400" imgH="1781175" progId="Paint.Picture">
                  <p:embed/>
                  <p:pic>
                    <p:nvPicPr>
                      <p:cNvPr id="0" name="Object 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0475" y="4677942"/>
                        <a:ext cx="2635015" cy="212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9"/>
          <p:cNvGraphicFramePr>
            <a:graphicFrameLocks noChangeAspect="1"/>
          </p:cNvGraphicFramePr>
          <p:nvPr/>
        </p:nvGraphicFramePr>
        <p:xfrm>
          <a:off x="5287432" y="4839412"/>
          <a:ext cx="2254173" cy="1964246"/>
        </p:xfrm>
        <a:graphic>
          <a:graphicData uri="http://schemas.openxmlformats.org/presentationml/2006/ole">
            <mc:AlternateContent xmlns:mc="http://schemas.openxmlformats.org/markup-compatibility/2006">
              <mc:Choice xmlns:v="urn:schemas-microsoft-com:vml" Requires="v">
                <p:oleObj spid="_x0000_s7222" name="位图图像" r:id="rId9" imgW="2085975" imgH="1647825" progId="Paint.Picture">
                  <p:embed/>
                </p:oleObj>
              </mc:Choice>
              <mc:Fallback>
                <p:oleObj name="位图图像" r:id="rId9" imgW="2085975" imgH="1647825" progId="Paint.Picture">
                  <p:embed/>
                  <p:pic>
                    <p:nvPicPr>
                      <p:cNvPr id="0" name="Object 9"/>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7432" y="4839412"/>
                        <a:ext cx="2254173" cy="196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9" name="Object 10"/>
          <p:cNvGraphicFramePr>
            <a:graphicFrameLocks noChangeAspect="1"/>
          </p:cNvGraphicFramePr>
          <p:nvPr/>
        </p:nvGraphicFramePr>
        <p:xfrm>
          <a:off x="8337073" y="4870437"/>
          <a:ext cx="2254173" cy="1941538"/>
        </p:xfrm>
        <a:graphic>
          <a:graphicData uri="http://schemas.openxmlformats.org/presentationml/2006/ole">
            <mc:AlternateContent xmlns:mc="http://schemas.openxmlformats.org/markup-compatibility/2006">
              <mc:Choice xmlns:v="urn:schemas-microsoft-com:vml" Requires="v">
                <p:oleObj spid="_x0000_s7223" name="位图图像" r:id="rId11" imgW="2085975" imgH="1628775" progId="Paint.Picture">
                  <p:embed/>
                </p:oleObj>
              </mc:Choice>
              <mc:Fallback>
                <p:oleObj name="位图图像" r:id="rId11" imgW="2085975" imgH="1628775" progId="Paint.Picture">
                  <p:embed/>
                  <p:pic>
                    <p:nvPicPr>
                      <p:cNvPr id="0" name="Object 10"/>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37073" y="4870437"/>
                        <a:ext cx="2254173" cy="19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1"/>
          <p:cNvGraphicFramePr>
            <a:graphicFrameLocks noChangeAspect="1"/>
          </p:cNvGraphicFramePr>
          <p:nvPr/>
        </p:nvGraphicFramePr>
        <p:xfrm>
          <a:off x="2082196" y="2831022"/>
          <a:ext cx="1348386" cy="1544147"/>
        </p:xfrm>
        <a:graphic>
          <a:graphicData uri="http://schemas.openxmlformats.org/presentationml/2006/ole">
            <mc:AlternateContent xmlns:mc="http://schemas.openxmlformats.org/markup-compatibility/2006">
              <mc:Choice xmlns:v="urn:schemas-microsoft-com:vml" Requires="v">
                <p:oleObj spid="_x0000_s7224" name="位图图像" r:id="rId13" imgW="1247775" imgH="1295400" progId="Paint.Picture">
                  <p:embed/>
                </p:oleObj>
              </mc:Choice>
              <mc:Fallback>
                <p:oleObj name="位图图像" r:id="rId13" imgW="1247775" imgH="1295400" progId="Paint.Picture">
                  <p:embed/>
                  <p:pic>
                    <p:nvPicPr>
                      <p:cNvPr id="0" name="Object 11"/>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2196" y="2831022"/>
                        <a:ext cx="1348386" cy="154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1" name="Object 12"/>
          <p:cNvGraphicFramePr>
            <a:graphicFrameLocks noChangeAspect="1"/>
          </p:cNvGraphicFramePr>
          <p:nvPr/>
        </p:nvGraphicFramePr>
        <p:xfrm>
          <a:off x="1560683" y="3527402"/>
          <a:ext cx="1152819" cy="170310"/>
        </p:xfrm>
        <a:graphic>
          <a:graphicData uri="http://schemas.openxmlformats.org/presentationml/2006/ole">
            <mc:AlternateContent xmlns:mc="http://schemas.openxmlformats.org/markup-compatibility/2006">
              <mc:Choice xmlns:v="urn:schemas-microsoft-com:vml" Requires="v">
                <p:oleObj spid="_x0000_s7225" name="位图图像" r:id="rId15" imgW="1066800" imgH="142875" progId="Paint.Picture">
                  <p:embed/>
                </p:oleObj>
              </mc:Choice>
              <mc:Fallback>
                <p:oleObj name="位图图像" r:id="rId15" imgW="1066800" imgH="142875" progId="Paint.Picture">
                  <p:embed/>
                  <p:pic>
                    <p:nvPicPr>
                      <p:cNvPr id="0" name="Object 12"/>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83" y="3527402"/>
                        <a:ext cx="1152819" cy="17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2" name="Object 13"/>
          <p:cNvGraphicFramePr>
            <a:graphicFrameLocks noChangeAspect="1"/>
          </p:cNvGraphicFramePr>
          <p:nvPr/>
        </p:nvGraphicFramePr>
        <p:xfrm>
          <a:off x="5983927" y="3219572"/>
          <a:ext cx="174981" cy="772073"/>
        </p:xfrm>
        <a:graphic>
          <a:graphicData uri="http://schemas.openxmlformats.org/presentationml/2006/ole">
            <mc:AlternateContent xmlns:mc="http://schemas.openxmlformats.org/markup-compatibility/2006">
              <mc:Choice xmlns:v="urn:schemas-microsoft-com:vml" Requires="v">
                <p:oleObj spid="_x0000_s7226" name="位图图像" r:id="rId17" imgW="161925" imgH="647700" progId="Paint.Picture">
                  <p:embed/>
                </p:oleObj>
              </mc:Choice>
              <mc:Fallback>
                <p:oleObj name="位图图像" r:id="rId17" imgW="161925" imgH="647700" progId="Paint.Picture">
                  <p:embed/>
                  <p:pic>
                    <p:nvPicPr>
                      <p:cNvPr id="0" name="Object 13"/>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3927" y="3219572"/>
                        <a:ext cx="174981" cy="77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3" name="Object 14"/>
          <p:cNvGraphicFramePr>
            <a:graphicFrameLocks noChangeAspect="1"/>
          </p:cNvGraphicFramePr>
          <p:nvPr/>
        </p:nvGraphicFramePr>
        <p:xfrm>
          <a:off x="4968348" y="3522346"/>
          <a:ext cx="1821866" cy="193018"/>
        </p:xfrm>
        <a:graphic>
          <a:graphicData uri="http://schemas.openxmlformats.org/presentationml/2006/ole">
            <mc:AlternateContent xmlns:mc="http://schemas.openxmlformats.org/markup-compatibility/2006">
              <mc:Choice xmlns:v="urn:schemas-microsoft-com:vml" Requires="v">
                <p:oleObj spid="_x0000_s7227" name="位图图像" r:id="rId19" imgW="1685925" imgH="161925" progId="Paint.Picture">
                  <p:embed/>
                </p:oleObj>
              </mc:Choice>
              <mc:Fallback>
                <p:oleObj name="位图图像" r:id="rId19" imgW="1685925" imgH="161925" progId="Paint.Picture">
                  <p:embed/>
                  <p:pic>
                    <p:nvPicPr>
                      <p:cNvPr id="0" name="Object 14"/>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8348" y="3522346"/>
                        <a:ext cx="1821866" cy="1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4" name="Object 15"/>
          <p:cNvGraphicFramePr>
            <a:graphicFrameLocks noChangeAspect="1"/>
          </p:cNvGraphicFramePr>
          <p:nvPr/>
        </p:nvGraphicFramePr>
        <p:xfrm>
          <a:off x="8899759" y="2841852"/>
          <a:ext cx="1317507" cy="1521439"/>
        </p:xfrm>
        <a:graphic>
          <a:graphicData uri="http://schemas.openxmlformats.org/presentationml/2006/ole">
            <mc:AlternateContent xmlns:mc="http://schemas.openxmlformats.org/markup-compatibility/2006">
              <mc:Choice xmlns:v="urn:schemas-microsoft-com:vml" Requires="v">
                <p:oleObj spid="_x0000_s7228" name="位图图像" r:id="rId21" imgW="1219200" imgH="1276350" progId="Paint.Picture">
                  <p:embed/>
                </p:oleObj>
              </mc:Choice>
              <mc:Fallback>
                <p:oleObj name="位图图像" r:id="rId21" imgW="1219200" imgH="1276350" progId="Paint.Picture">
                  <p:embed/>
                  <p:pic>
                    <p:nvPicPr>
                      <p:cNvPr id="0" name="Object 15"/>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9759" y="2841852"/>
                        <a:ext cx="1317507" cy="152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5" name="Object 16"/>
          <p:cNvGraphicFramePr>
            <a:graphicFrameLocks noChangeAspect="1"/>
          </p:cNvGraphicFramePr>
          <p:nvPr/>
        </p:nvGraphicFramePr>
        <p:xfrm>
          <a:off x="8323349" y="3507955"/>
          <a:ext cx="1193991" cy="238434"/>
        </p:xfrm>
        <a:graphic>
          <a:graphicData uri="http://schemas.openxmlformats.org/presentationml/2006/ole">
            <mc:AlternateContent xmlns:mc="http://schemas.openxmlformats.org/markup-compatibility/2006">
              <mc:Choice xmlns:v="urn:schemas-microsoft-com:vml" Requires="v">
                <p:oleObj spid="_x0000_s7229" name="位图图像" r:id="rId23" imgW="1104900" imgH="200025" progId="Paint.Picture">
                  <p:embed/>
                </p:oleObj>
              </mc:Choice>
              <mc:Fallback>
                <p:oleObj name="位图图像" r:id="rId23" imgW="1104900" imgH="200025" progId="Paint.Picture">
                  <p:embed/>
                  <p:pic>
                    <p:nvPicPr>
                      <p:cNvPr id="0" name="Object 16"/>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3349" y="3507955"/>
                        <a:ext cx="1193991" cy="23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6" name="Object 17"/>
          <p:cNvGraphicFramePr>
            <a:graphicFrameLocks noChangeAspect="1"/>
          </p:cNvGraphicFramePr>
          <p:nvPr/>
        </p:nvGraphicFramePr>
        <p:xfrm>
          <a:off x="2439021" y="5192658"/>
          <a:ext cx="720512" cy="1476023"/>
        </p:xfrm>
        <a:graphic>
          <a:graphicData uri="http://schemas.openxmlformats.org/presentationml/2006/ole">
            <mc:AlternateContent xmlns:mc="http://schemas.openxmlformats.org/markup-compatibility/2006">
              <mc:Choice xmlns:v="urn:schemas-microsoft-com:vml" Requires="v">
                <p:oleObj spid="_x0000_s7230" name="位图图像" r:id="rId25" imgW="666750" imgH="1238250" progId="Paint.Picture">
                  <p:embed/>
                </p:oleObj>
              </mc:Choice>
              <mc:Fallback>
                <p:oleObj name="位图图像" r:id="rId25" imgW="666750" imgH="1238250" progId="Paint.Picture">
                  <p:embed/>
                  <p:pic>
                    <p:nvPicPr>
                      <p:cNvPr id="0" name="Object 17"/>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9021" y="5192658"/>
                        <a:ext cx="720512" cy="147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7" name="Object 18"/>
          <p:cNvGraphicFramePr>
            <a:graphicFrameLocks noChangeAspect="1"/>
          </p:cNvGraphicFramePr>
          <p:nvPr/>
        </p:nvGraphicFramePr>
        <p:xfrm>
          <a:off x="1684199" y="5858761"/>
          <a:ext cx="1430731" cy="181664"/>
        </p:xfrm>
        <a:graphic>
          <a:graphicData uri="http://schemas.openxmlformats.org/presentationml/2006/ole">
            <mc:AlternateContent xmlns:mc="http://schemas.openxmlformats.org/markup-compatibility/2006">
              <mc:Choice xmlns:v="urn:schemas-microsoft-com:vml" Requires="v">
                <p:oleObj spid="_x0000_s7231" name="位图图像" r:id="rId27" imgW="1323975" imgH="152400" progId="Paint.Picture">
                  <p:embed/>
                </p:oleObj>
              </mc:Choice>
              <mc:Fallback>
                <p:oleObj name="位图图像" r:id="rId27" imgW="1323975" imgH="152400" progId="Paint.Picture">
                  <p:embed/>
                  <p:pic>
                    <p:nvPicPr>
                      <p:cNvPr id="0" name="Object 18"/>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4199" y="5858761"/>
                        <a:ext cx="1430731" cy="18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8" name="Object 19"/>
          <p:cNvGraphicFramePr>
            <a:graphicFrameLocks noChangeAspect="1"/>
          </p:cNvGraphicFramePr>
          <p:nvPr/>
        </p:nvGraphicFramePr>
        <p:xfrm>
          <a:off x="5246260" y="5868843"/>
          <a:ext cx="1811573" cy="181664"/>
        </p:xfrm>
        <a:graphic>
          <a:graphicData uri="http://schemas.openxmlformats.org/presentationml/2006/ole">
            <mc:AlternateContent xmlns:mc="http://schemas.openxmlformats.org/markup-compatibility/2006">
              <mc:Choice xmlns:v="urn:schemas-microsoft-com:vml" Requires="v">
                <p:oleObj spid="_x0000_s7232" name="位图图像" r:id="rId29" imgW="1676400" imgH="152400" progId="Paint.Picture">
                  <p:embed/>
                </p:oleObj>
              </mc:Choice>
              <mc:Fallback>
                <p:oleObj name="位图图像" r:id="rId29" imgW="1676400" imgH="152400" progId="Paint.Picture">
                  <p:embed/>
                  <p:pic>
                    <p:nvPicPr>
                      <p:cNvPr id="0" name="Object 19"/>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6260" y="5868843"/>
                        <a:ext cx="1811573" cy="18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9" name="Object 21"/>
          <p:cNvGraphicFramePr>
            <a:graphicFrameLocks noChangeAspect="1"/>
          </p:cNvGraphicFramePr>
          <p:nvPr/>
        </p:nvGraphicFramePr>
        <p:xfrm>
          <a:off x="3217860" y="3500909"/>
          <a:ext cx="504358" cy="397391"/>
        </p:xfrm>
        <a:graphic>
          <a:graphicData uri="http://schemas.openxmlformats.org/presentationml/2006/ole">
            <mc:AlternateContent xmlns:mc="http://schemas.openxmlformats.org/markup-compatibility/2006">
              <mc:Choice xmlns:v="urn:schemas-microsoft-com:vml" Requires="v">
                <p:oleObj spid="_x0000_s7233" name="位图图像" r:id="rId31" imgW="466725" imgH="333375" progId="Paint.Picture">
                  <p:embed/>
                </p:oleObj>
              </mc:Choice>
              <mc:Fallback>
                <p:oleObj name="位图图像" r:id="rId31" imgW="466725" imgH="333375" progId="Paint.Picture">
                  <p:embed/>
                  <p:pic>
                    <p:nvPicPr>
                      <p:cNvPr id="0" name="Object 21"/>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7860" y="3500909"/>
                        <a:ext cx="504358" cy="39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80" name="Picture 22"/>
          <p:cNvPicPr>
            <a:picLocks noChangeAspect="1" noChangeArrowheads="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06695" y="5875268"/>
            <a:ext cx="977838" cy="17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23"/>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92822" y="5860130"/>
            <a:ext cx="494065" cy="18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4"/>
          <p:cNvSpPr txBox="1">
            <a:spLocks noChangeArrowheads="1"/>
          </p:cNvSpPr>
          <p:nvPr/>
        </p:nvSpPr>
        <p:spPr bwMode="auto">
          <a:xfrm>
            <a:off x="1642315" y="1263199"/>
            <a:ext cx="3425825" cy="75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5000"/>
              </a:lnSpc>
              <a:spcBef>
                <a:spcPct val="50000"/>
              </a:spcBef>
              <a:defRPr/>
            </a:pPr>
            <a:r>
              <a:rPr kumimoji="0" lang="zh-CN" altLang="en-US" sz="28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渐近线与实轴的交点</a:t>
            </a:r>
            <a:endParaRPr kumimoji="0" lang="zh-CN" altLang="en-US" sz="28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4" name="Rectangle 11"/>
          <p:cNvSpPr>
            <a:spLocks noChangeArrowheads="1"/>
          </p:cNvSpPr>
          <p:nvPr/>
        </p:nvSpPr>
        <p:spPr bwMode="auto">
          <a:xfrm>
            <a:off x="584501" y="533498"/>
            <a:ext cx="4763039" cy="5730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根轨迹的渐近线</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16388" name="对象 2"/>
          <p:cNvGraphicFramePr>
            <a:graphicFrameLocks noChangeAspect="1"/>
          </p:cNvGraphicFramePr>
          <p:nvPr/>
        </p:nvGraphicFramePr>
        <p:xfrm>
          <a:off x="2370977" y="2415724"/>
          <a:ext cx="2976563" cy="1595437"/>
        </p:xfrm>
        <a:graphic>
          <a:graphicData uri="http://schemas.openxmlformats.org/presentationml/2006/ole">
            <mc:AlternateContent xmlns:mc="http://schemas.openxmlformats.org/markup-compatibility/2006">
              <mc:Choice xmlns:v="urn:schemas-microsoft-com:vml" Requires="v">
                <p:oleObj spid="_x0000_s8200" name="Equation" r:id="rId1" imgW="1193800" imgH="635000" progId="Equation.DSMT4">
                  <p:embed/>
                </p:oleObj>
              </mc:Choice>
              <mc:Fallback>
                <p:oleObj name="Equation" r:id="rId1" imgW="1193800" imgH="6350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977" y="2415724"/>
                        <a:ext cx="2976563"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6403136" y="1263199"/>
            <a:ext cx="3430747" cy="750783"/>
          </a:xfrm>
          <a:prstGeom prst="rect">
            <a:avLst/>
          </a:prstGeom>
        </p:spPr>
        <p:txBody>
          <a:bodyPr wrap="none">
            <a:spAutoFit/>
          </a:bodyPr>
          <a:lstStyle/>
          <a:p>
            <a:pPr>
              <a:lnSpc>
                <a:spcPct val="185000"/>
              </a:lnSpc>
              <a:defRPr/>
            </a:pPr>
            <a:r>
              <a:rPr lang="zh-CN" altLang="en-US" sz="28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渐近线与实轴的夹角</a:t>
            </a:r>
            <a:endParaRPr lang="zh-CN" altLang="en-US" sz="2800" b="1" dirty="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6390" name="Rectangle 31"/>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6391" name="对象 5"/>
          <p:cNvGraphicFramePr>
            <a:graphicFrameLocks noChangeAspect="1"/>
          </p:cNvGraphicFramePr>
          <p:nvPr/>
        </p:nvGraphicFramePr>
        <p:xfrm>
          <a:off x="7123861" y="2734810"/>
          <a:ext cx="2447925" cy="1017588"/>
        </p:xfrm>
        <a:graphic>
          <a:graphicData uri="http://schemas.openxmlformats.org/presentationml/2006/ole">
            <mc:AlternateContent xmlns:mc="http://schemas.openxmlformats.org/markup-compatibility/2006">
              <mc:Choice xmlns:v="urn:schemas-microsoft-com:vml" Requires="v">
                <p:oleObj spid="_x0000_s8201" name="Equation" r:id="rId3" imgW="939165" imgH="393700" progId="Equation.DSMT4">
                  <p:embed/>
                </p:oleObj>
              </mc:Choice>
              <mc:Fallback>
                <p:oleObj name="Equation" r:id="rId3" imgW="939165" imgH="3937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861" y="2734810"/>
                        <a:ext cx="24479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6"/>
          <p:cNvSpPr>
            <a:spLocks noChangeArrowheads="1"/>
          </p:cNvSpPr>
          <p:nvPr/>
        </p:nvSpPr>
        <p:spPr bwMode="auto">
          <a:xfrm>
            <a:off x="1271464" y="4727389"/>
            <a:ext cx="9865096" cy="59221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zh-CN"/>
            </a:defPPr>
            <a:lvl1pPr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1pPr>
            <a:lvl2pPr marL="4572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2pPr>
            <a:lvl3pPr marL="9144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3pPr>
            <a:lvl4pPr marL="13716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4pPr>
            <a:lvl5pPr marL="18288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5pPr>
            <a:lvl6pPr marL="22860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6pPr>
            <a:lvl7pPr marL="27432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7pPr>
            <a:lvl8pPr marL="32004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8pPr>
            <a:lvl9pPr marL="36576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9pPr>
          </a:lstStyle>
          <a:p>
            <a:pPr>
              <a:lnSpc>
                <a:spcPct val="130000"/>
              </a:lnSpc>
              <a:defRPr/>
            </a:pPr>
            <a:r>
              <a:rPr lang="en-US" altLang="zh-CN" sz="2800" i="1" spc="200" dirty="0">
                <a:latin typeface="Times New Roman" panose="02020603050405020304" pitchFamily="18" charset="0"/>
                <a:cs typeface="Times New Roman" panose="02020603050405020304" pitchFamily="18" charset="0"/>
              </a:rPr>
              <a:t>n </a:t>
            </a:r>
            <a:r>
              <a:rPr lang="en-US" altLang="zh-CN" sz="2800" spc="200" dirty="0">
                <a:latin typeface="Times New Roman" panose="02020603050405020304" pitchFamily="18" charset="0"/>
                <a:cs typeface="Times New Roman" panose="02020603050405020304" pitchFamily="18" charset="0"/>
              </a:rPr>
              <a:t>&gt; </a:t>
            </a:r>
            <a:r>
              <a:rPr lang="en-US" altLang="zh-CN" sz="2800" i="1" spc="200" dirty="0">
                <a:latin typeface="Times New Roman" panose="02020603050405020304" pitchFamily="18" charset="0"/>
                <a:cs typeface="Times New Roman" panose="02020603050405020304" pitchFamily="18" charset="0"/>
              </a:rPr>
              <a:t>m</a:t>
            </a:r>
            <a:r>
              <a:rPr lang="zh-CN" altLang="en-US" sz="2800" spc="200" dirty="0">
                <a:latin typeface="Times New Roman" panose="02020603050405020304" pitchFamily="18" charset="0"/>
                <a:cs typeface="Times New Roman" panose="02020603050405020304" pitchFamily="18" charset="0"/>
              </a:rPr>
              <a:t>时，</a:t>
            </a:r>
            <a:r>
              <a:rPr lang="en-US" altLang="zh-CN" sz="2800" i="1" spc="200" dirty="0">
                <a:latin typeface="Times New Roman" panose="02020603050405020304" pitchFamily="18" charset="0"/>
                <a:cs typeface="Times New Roman" panose="02020603050405020304" pitchFamily="18" charset="0"/>
              </a:rPr>
              <a:t>n-m</a:t>
            </a:r>
            <a:r>
              <a:rPr lang="zh-CN" altLang="en-US" sz="2800" spc="200" dirty="0">
                <a:latin typeface="Times New Roman" panose="02020603050405020304" pitchFamily="18" charset="0"/>
                <a:cs typeface="Times New Roman" panose="02020603050405020304" pitchFamily="18" charset="0"/>
              </a:rPr>
              <a:t>条根轨迹沿渐近线趋于无穷远处的规律。</a:t>
            </a:r>
            <a:endParaRPr lang="zh-CN" altLang="en-US" sz="2800" spc="200" dirty="0">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2"/>
          <p:cNvGrpSpPr/>
          <p:nvPr/>
        </p:nvGrpSpPr>
        <p:grpSpPr bwMode="auto">
          <a:xfrm>
            <a:off x="1370806" y="2126598"/>
            <a:ext cx="5449887" cy="4302723"/>
            <a:chOff x="244" y="2310"/>
            <a:chExt cx="3299" cy="2105"/>
          </a:xfrm>
        </p:grpSpPr>
        <p:sp>
          <p:nvSpPr>
            <p:cNvPr id="17415" name="Rectangle 12"/>
            <p:cNvSpPr>
              <a:spLocks noChangeArrowheads="1"/>
            </p:cNvSpPr>
            <p:nvPr/>
          </p:nvSpPr>
          <p:spPr bwMode="auto">
            <a:xfrm>
              <a:off x="244" y="2310"/>
              <a:ext cx="329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800" b="1" dirty="0">
                  <a:solidFill>
                    <a:srgbClr val="000000"/>
                  </a:solidFill>
                  <a:latin typeface="Times New Roman" panose="02020603050405020304" pitchFamily="18" charset="0"/>
                  <a:ea typeface="黑体" panose="02010609060101010101" pitchFamily="2" charset="-122"/>
                </a:rPr>
                <a:t>解</a:t>
              </a:r>
              <a:r>
                <a:rPr lang="en-US" altLang="zh-CN" sz="2800" b="1" dirty="0">
                  <a:solidFill>
                    <a:srgbClr val="000000"/>
                  </a:solidFill>
                  <a:latin typeface="Times New Roman" panose="02020603050405020304" pitchFamily="18" charset="0"/>
                  <a:ea typeface="黑体" panose="02010609060101010101" pitchFamily="2" charset="-122"/>
                </a:rPr>
                <a:t>. </a:t>
              </a:r>
              <a:r>
                <a:rPr lang="en-US" altLang="zh-CN" sz="2800" b="1" dirty="0">
                  <a:solidFill>
                    <a:srgbClr val="000000"/>
                  </a:solidFill>
                  <a:latin typeface="黑体" panose="02010609060101010101" pitchFamily="2" charset="-122"/>
                  <a:ea typeface="黑体" panose="02010609060101010101" pitchFamily="2" charset="-122"/>
                </a:rPr>
                <a:t>① </a:t>
              </a:r>
              <a:r>
                <a:rPr lang="zh-CN" altLang="en-US" sz="2800" b="1" dirty="0">
                  <a:solidFill>
                    <a:srgbClr val="000000"/>
                  </a:solidFill>
                  <a:latin typeface="黑体" panose="02010609060101010101" pitchFamily="2" charset="-122"/>
                  <a:ea typeface="黑体" panose="02010609060101010101" pitchFamily="2" charset="-122"/>
                </a:rPr>
                <a:t>实轴上的根轨迹：</a:t>
              </a:r>
              <a:r>
                <a:rPr lang="en-US" altLang="zh-CN" sz="2800" b="1" dirty="0">
                  <a:solidFill>
                    <a:srgbClr val="000099"/>
                  </a:solidFill>
                  <a:latin typeface="黑体" panose="02010609060101010101" pitchFamily="2" charset="-122"/>
                  <a:ea typeface="黑体" panose="02010609060101010101" pitchFamily="2" charset="-122"/>
                </a:rPr>
                <a:t>[-2</a:t>
              </a:r>
              <a:r>
                <a:rPr lang="zh-CN" altLang="en-US" sz="2800" b="1" dirty="0">
                  <a:solidFill>
                    <a:srgbClr val="000099"/>
                  </a:solidFill>
                  <a:latin typeface="黑体" panose="02010609060101010101" pitchFamily="2" charset="-122"/>
                  <a:ea typeface="黑体" panose="02010609060101010101" pitchFamily="2" charset="-122"/>
                </a:rPr>
                <a:t>，</a:t>
              </a:r>
              <a:r>
                <a:rPr lang="en-US" altLang="zh-CN" sz="2800" b="1" dirty="0">
                  <a:solidFill>
                    <a:srgbClr val="000099"/>
                  </a:solidFill>
                  <a:latin typeface="黑体" panose="02010609060101010101" pitchFamily="2" charset="-122"/>
                  <a:ea typeface="黑体" panose="02010609060101010101" pitchFamily="2" charset="-122"/>
                </a:rPr>
                <a:t>0]</a:t>
              </a:r>
              <a:endParaRPr lang="en-US" altLang="zh-CN" sz="2800" b="1" dirty="0">
                <a:solidFill>
                  <a:srgbClr val="000099"/>
                </a:solidFill>
                <a:latin typeface="黑体" panose="02010609060101010101" pitchFamily="2" charset="-122"/>
                <a:ea typeface="黑体" panose="02010609060101010101" pitchFamily="2" charset="-122"/>
              </a:endParaRPr>
            </a:p>
          </p:txBody>
        </p:sp>
        <p:sp>
          <p:nvSpPr>
            <p:cNvPr id="17416" name="Rectangle 13"/>
            <p:cNvSpPr>
              <a:spLocks noChangeArrowheads="1"/>
            </p:cNvSpPr>
            <p:nvPr/>
          </p:nvSpPr>
          <p:spPr bwMode="auto">
            <a:xfrm>
              <a:off x="587" y="2600"/>
              <a:ext cx="174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800" b="1">
                  <a:solidFill>
                    <a:srgbClr val="000000"/>
                  </a:solidFill>
                  <a:latin typeface="黑体" panose="02010609060101010101" pitchFamily="2" charset="-122"/>
                  <a:ea typeface="黑体" panose="02010609060101010101" pitchFamily="2" charset="-122"/>
                </a:rPr>
                <a:t>② </a:t>
              </a:r>
              <a:r>
                <a:rPr lang="zh-CN" altLang="en-US" sz="2800" b="1">
                  <a:solidFill>
                    <a:srgbClr val="000000"/>
                  </a:solidFill>
                  <a:latin typeface="黑体" panose="02010609060101010101" pitchFamily="2" charset="-122"/>
                  <a:ea typeface="黑体" panose="02010609060101010101" pitchFamily="2" charset="-122"/>
                </a:rPr>
                <a:t>渐近线：</a:t>
              </a:r>
              <a:endParaRPr lang="zh-CN" altLang="en-US" sz="2800" b="1">
                <a:solidFill>
                  <a:srgbClr val="000000"/>
                </a:solidFill>
                <a:latin typeface="黑体" panose="02010609060101010101" pitchFamily="2" charset="-122"/>
                <a:ea typeface="黑体" panose="02010609060101010101" pitchFamily="2" charset="-122"/>
              </a:endParaRPr>
            </a:p>
          </p:txBody>
        </p:sp>
        <p:pic>
          <p:nvPicPr>
            <p:cNvPr id="17417"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 y="2989"/>
              <a:ext cx="2829" cy="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8"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 y="3992"/>
              <a:ext cx="2101"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9" name="AutoShape 16"/>
            <p:cNvSpPr/>
            <p:nvPr/>
          </p:nvSpPr>
          <p:spPr bwMode="auto">
            <a:xfrm>
              <a:off x="482" y="3128"/>
              <a:ext cx="86" cy="1184"/>
            </a:xfrm>
            <a:prstGeom prst="leftBrace">
              <a:avLst>
                <a:gd name="adj1" fmla="val 75020"/>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sz="2000" b="1">
                <a:solidFill>
                  <a:srgbClr val="000000"/>
                </a:solidFill>
                <a:latin typeface="黑体" panose="02010609060101010101" pitchFamily="2" charset="-122"/>
                <a:ea typeface="黑体" panose="02010609060101010101" pitchFamily="2" charset="-122"/>
              </a:endParaRPr>
            </a:p>
          </p:txBody>
        </p:sp>
      </p:grpSp>
      <p:pic>
        <p:nvPicPr>
          <p:cNvPr id="174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943046"/>
            <a:ext cx="191452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2" name="Rectangle 9"/>
          <p:cNvSpPr>
            <a:spLocks noChangeArrowheads="1"/>
          </p:cNvSpPr>
          <p:nvPr/>
        </p:nvSpPr>
        <p:spPr bwMode="auto">
          <a:xfrm>
            <a:off x="558708" y="1104531"/>
            <a:ext cx="4860925" cy="59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例</a:t>
            </a:r>
            <a:r>
              <a:rPr lang="en-US" altLang="zh-CN"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系统开环传递函数为 </a:t>
            </a:r>
            <a:endParaRPr lang="zh-CN" altLang="en-US"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7413" name="图片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6989" y="1003761"/>
            <a:ext cx="1665288"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4" name="Rectangle 11"/>
          <p:cNvSpPr>
            <a:spLocks noChangeArrowheads="1"/>
          </p:cNvSpPr>
          <p:nvPr/>
        </p:nvSpPr>
        <p:spPr bwMode="auto">
          <a:xfrm>
            <a:off x="6096000" y="1104530"/>
            <a:ext cx="4245470" cy="59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，试绘制根轨迹 。</a:t>
            </a:r>
            <a:endParaRPr lang="zh-CN" altLang="en-US" sz="2800" b="1" dirty="0">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3"/>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9242" name="Equation" r:id="rId1" imgW="114300" imgH="215900" progId="Equation.3">
                  <p:embed/>
                </p:oleObj>
              </mc:Choice>
              <mc:Fallback>
                <p:oleObj name="Equation" r:id="rId1" imgW="114300"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4"/>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9243" name="Equation" r:id="rId3" imgW="114300" imgH="215900" progId="Equation.3">
                  <p:embed/>
                </p:oleObj>
              </mc:Choice>
              <mc:Fallback>
                <p:oleObj name="Equation" r:id="rId3" imgW="1143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5"/>
          <p:cNvGraphicFramePr>
            <a:graphicFrameLocks noChangeAspect="1"/>
          </p:cNvGraphicFramePr>
          <p:nvPr/>
        </p:nvGraphicFramePr>
        <p:xfrm>
          <a:off x="781501" y="573114"/>
          <a:ext cx="2519363" cy="1055687"/>
        </p:xfrm>
        <a:graphic>
          <a:graphicData uri="http://schemas.openxmlformats.org/presentationml/2006/ole">
            <mc:AlternateContent xmlns:mc="http://schemas.openxmlformats.org/markup-compatibility/2006">
              <mc:Choice xmlns:v="urn:schemas-microsoft-com:vml" Requires="v">
                <p:oleObj spid="_x0000_s9244" name="Equation" r:id="rId4" imgW="939165" imgH="393700" progId="Equation.3">
                  <p:embed/>
                </p:oleObj>
              </mc:Choice>
              <mc:Fallback>
                <p:oleObj name="Equation" r:id="rId4" imgW="939165" imgH="393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01" y="573114"/>
                        <a:ext cx="251936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7" name="Object 6"/>
          <p:cNvGraphicFramePr>
            <a:graphicFrameLocks noChangeAspect="1"/>
          </p:cNvGraphicFramePr>
          <p:nvPr/>
        </p:nvGraphicFramePr>
        <p:xfrm>
          <a:off x="781500" y="3173414"/>
          <a:ext cx="3377835" cy="1173162"/>
        </p:xfrm>
        <a:graphic>
          <a:graphicData uri="http://schemas.openxmlformats.org/presentationml/2006/ole">
            <mc:AlternateContent xmlns:mc="http://schemas.openxmlformats.org/markup-compatibility/2006">
              <mc:Choice xmlns:v="urn:schemas-microsoft-com:vml" Requires="v">
                <p:oleObj spid="_x0000_s9245" name="Equation" r:id="rId6" imgW="1206500" imgH="419100" progId="Equation.3">
                  <p:embed/>
                </p:oleObj>
              </mc:Choice>
              <mc:Fallback>
                <p:oleObj name="Equation" r:id="rId6" imgW="1206500" imgH="4191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500" y="3173414"/>
                        <a:ext cx="3377835" cy="1173162"/>
                      </a:xfrm>
                      <a:prstGeom prst="rect">
                        <a:avLst/>
                      </a:prstGeom>
                      <a:noFill/>
                      <a:ln>
                        <a:noFill/>
                      </a:ln>
                    </p:spPr>
                  </p:pic>
                </p:oleObj>
              </mc:Fallback>
            </mc:AlternateContent>
          </a:graphicData>
        </a:graphic>
      </p:graphicFrame>
      <p:graphicFrame>
        <p:nvGraphicFramePr>
          <p:cNvPr id="18438" name="Object 8"/>
          <p:cNvGraphicFramePr>
            <a:graphicFrameLocks noChangeAspect="1"/>
          </p:cNvGraphicFramePr>
          <p:nvPr/>
        </p:nvGraphicFramePr>
        <p:xfrm>
          <a:off x="7470734" y="991468"/>
          <a:ext cx="2652340" cy="2278062"/>
        </p:xfrm>
        <a:graphic>
          <a:graphicData uri="http://schemas.openxmlformats.org/presentationml/2006/ole">
            <mc:AlternateContent xmlns:mc="http://schemas.openxmlformats.org/markup-compatibility/2006">
              <mc:Choice xmlns:v="urn:schemas-microsoft-com:vml" Requires="v">
                <p:oleObj spid="_x0000_s9246" name="Equation" r:id="rId8" imgW="1016000" imgH="990600" progId="Equation.3">
                  <p:embed/>
                </p:oleObj>
              </mc:Choice>
              <mc:Fallback>
                <p:oleObj name="Equation" r:id="rId8" imgW="1016000" imgH="990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0734" y="991468"/>
                        <a:ext cx="2652340" cy="2278062"/>
                      </a:xfrm>
                      <a:prstGeom prst="rect">
                        <a:avLst/>
                      </a:prstGeom>
                      <a:noFill/>
                      <a:ln>
                        <a:noFill/>
                      </a:ln>
                      <a:effectLst/>
                    </p:spPr>
                  </p:pic>
                </p:oleObj>
              </mc:Fallback>
            </mc:AlternateContent>
          </a:graphicData>
        </a:graphic>
      </p:graphicFrame>
      <p:graphicFrame>
        <p:nvGraphicFramePr>
          <p:cNvPr id="18439" name="Object 9"/>
          <p:cNvGraphicFramePr>
            <a:graphicFrameLocks noChangeAspect="1"/>
          </p:cNvGraphicFramePr>
          <p:nvPr/>
        </p:nvGraphicFramePr>
        <p:xfrm>
          <a:off x="7299526" y="4110980"/>
          <a:ext cx="2863850" cy="1779587"/>
        </p:xfrm>
        <a:graphic>
          <a:graphicData uri="http://schemas.openxmlformats.org/presentationml/2006/ole">
            <mc:AlternateContent xmlns:mc="http://schemas.openxmlformats.org/markup-compatibility/2006">
              <mc:Choice xmlns:v="urn:schemas-microsoft-com:vml" Requires="v">
                <p:oleObj spid="_x0000_s9247" name="Equation" r:id="rId10" imgW="1307465" imgH="812165" progId="Equation.3">
                  <p:embed/>
                </p:oleObj>
              </mc:Choice>
              <mc:Fallback>
                <p:oleObj name="Equation" r:id="rId10" imgW="1307465" imgH="812165"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526" y="4110980"/>
                        <a:ext cx="2863850" cy="177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11"/>
          <p:cNvGraphicFramePr>
            <a:graphicFrameLocks noChangeAspect="1"/>
          </p:cNvGraphicFramePr>
          <p:nvPr/>
        </p:nvGraphicFramePr>
        <p:xfrm>
          <a:off x="2925961" y="1374775"/>
          <a:ext cx="3146425" cy="1905000"/>
        </p:xfrm>
        <a:graphic>
          <a:graphicData uri="http://schemas.openxmlformats.org/presentationml/2006/ole">
            <mc:AlternateContent xmlns:mc="http://schemas.openxmlformats.org/markup-compatibility/2006">
              <mc:Choice xmlns:v="urn:schemas-microsoft-com:vml" Requires="v">
                <p:oleObj spid="_x0000_s9248" name="VISIO" r:id="rId12" imgW="3147060" imgH="1905000" progId="Visio.Drawing.6">
                  <p:embed/>
                </p:oleObj>
              </mc:Choice>
              <mc:Fallback>
                <p:oleObj name="VISIO" r:id="rId12" imgW="3147060" imgH="1905000" progId="Visio.Drawing.6">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5961" y="1374775"/>
                        <a:ext cx="31464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1" name="Object 12"/>
          <p:cNvGraphicFramePr>
            <a:graphicFrameLocks noChangeAspect="1"/>
          </p:cNvGraphicFramePr>
          <p:nvPr/>
        </p:nvGraphicFramePr>
        <p:xfrm>
          <a:off x="3300864" y="4387851"/>
          <a:ext cx="3146425" cy="1990725"/>
        </p:xfrm>
        <a:graphic>
          <a:graphicData uri="http://schemas.openxmlformats.org/presentationml/2006/ole">
            <mc:AlternateContent xmlns:mc="http://schemas.openxmlformats.org/markup-compatibility/2006">
              <mc:Choice xmlns:v="urn:schemas-microsoft-com:vml" Requires="v">
                <p:oleObj spid="_x0000_s9249" name="VISIO" r:id="rId14" imgW="3147060" imgH="1990090" progId="Visio.Drawing.6">
                  <p:embed/>
                </p:oleObj>
              </mc:Choice>
              <mc:Fallback>
                <p:oleObj name="VISIO" r:id="rId14" imgW="3147060" imgH="1990090" progId="Visio.Drawing.6">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00864" y="4387851"/>
                        <a:ext cx="31464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a:spLocks noRot="1" noChangeAspect="1" noMove="1" noResize="1" noEditPoints="1" noAdjustHandles="1" noChangeArrowheads="1" noChangeShapeType="1" noTextEdit="1"/>
          </p:cNvSpPr>
          <p:nvPr/>
        </p:nvSpPr>
        <p:spPr>
          <a:xfrm>
            <a:off x="7202382" y="1628801"/>
            <a:ext cx="579389" cy="461665"/>
          </a:xfrm>
          <a:prstGeom prst="rect">
            <a:avLst/>
          </a:prstGeom>
          <a:blipFill rotWithShape="1">
            <a:blip r:embed="rId16"/>
            <a:stretch>
              <a:fillRect/>
            </a:stretch>
          </a:blipFill>
        </p:spPr>
        <p:txBody>
          <a:bodyPr/>
          <a:lstStyle/>
          <a:p>
            <a:pPr>
              <a:defRPr/>
            </a:pPr>
            <a:r>
              <a:rPr lang="zh-CN" altLang="en-US">
                <a:noFill/>
              </a:rPr>
              <a:t> </a:t>
            </a:r>
            <a:endParaRPr lang="zh-CN" altLang="en-US">
              <a:noFill/>
            </a:endParaRPr>
          </a:p>
        </p:txBody>
      </p:sp>
      <p:sp>
        <p:nvSpPr>
          <p:cNvPr id="4" name="矩形 3"/>
          <p:cNvSpPr>
            <a:spLocks noRot="1" noChangeAspect="1" noMove="1" noResize="1" noEditPoints="1" noAdjustHandles="1" noChangeArrowheads="1" noChangeShapeType="1" noTextEdit="1"/>
          </p:cNvSpPr>
          <p:nvPr/>
        </p:nvSpPr>
        <p:spPr>
          <a:xfrm>
            <a:off x="7176121" y="2607296"/>
            <a:ext cx="617285" cy="461665"/>
          </a:xfrm>
          <a:prstGeom prst="rect">
            <a:avLst/>
          </a:prstGeom>
          <a:blipFill rotWithShape="1">
            <a:blip r:embed="rId17"/>
            <a:stretch>
              <a:fillRect b="-12000"/>
            </a:stretch>
          </a:blipFill>
        </p:spPr>
        <p:txBody>
          <a:bodyPr/>
          <a:lstStyle/>
          <a:p>
            <a:pPr>
              <a:defRPr/>
            </a:pPr>
            <a:r>
              <a:rPr lang="zh-CN" altLang="en-US">
                <a:noFill/>
              </a:rPr>
              <a:t> </a:t>
            </a:r>
            <a:endParaRPr lang="zh-CN" altLang="en-US">
              <a:noFill/>
            </a:endParaRPr>
          </a:p>
        </p:txBody>
      </p:sp>
      <p:sp>
        <p:nvSpPr>
          <p:cNvPr id="16" name="矩形 15"/>
          <p:cNvSpPr>
            <a:spLocks noRot="1" noChangeAspect="1" noMove="1" noResize="1" noEditPoints="1" noAdjustHandles="1" noChangeArrowheads="1" noChangeShapeType="1" noTextEdit="1"/>
          </p:cNvSpPr>
          <p:nvPr/>
        </p:nvSpPr>
        <p:spPr>
          <a:xfrm>
            <a:off x="6990884" y="5343600"/>
            <a:ext cx="617285" cy="461665"/>
          </a:xfrm>
          <a:prstGeom prst="rect">
            <a:avLst/>
          </a:prstGeom>
          <a:blipFill rotWithShape="1">
            <a:blip r:embed="rId18"/>
            <a:stretch>
              <a:fillRect b="-12000"/>
            </a:stretch>
          </a:blipFill>
        </p:spPr>
        <p:txBody>
          <a:bodyPr/>
          <a:lstStyle/>
          <a:p>
            <a:pPr>
              <a:defRPr/>
            </a:pPr>
            <a:r>
              <a:rPr lang="zh-CN" altLang="en-US">
                <a:noFill/>
              </a:rPr>
              <a:t> </a:t>
            </a:r>
            <a:endParaRPr lang="zh-CN" altLang="en-US">
              <a:noFill/>
            </a:endParaRPr>
          </a:p>
        </p:txBody>
      </p:sp>
      <p:sp>
        <p:nvSpPr>
          <p:cNvPr id="17" name="矩形 16"/>
          <p:cNvSpPr>
            <a:spLocks noRot="1" noChangeAspect="1" noMove="1" noResize="1" noEditPoints="1" noAdjustHandles="1" noChangeArrowheads="1" noChangeShapeType="1" noTextEdit="1"/>
          </p:cNvSpPr>
          <p:nvPr/>
        </p:nvSpPr>
        <p:spPr>
          <a:xfrm>
            <a:off x="7032104" y="4437113"/>
            <a:ext cx="548602" cy="461665"/>
          </a:xfrm>
          <a:prstGeom prst="rect">
            <a:avLst/>
          </a:prstGeom>
          <a:blipFill rotWithShape="1">
            <a:blip r:embed="rId19"/>
            <a:stretch>
              <a:fillRect/>
            </a:stretch>
          </a:blipFill>
        </p:spPr>
        <p:txBody>
          <a:bodyPr/>
          <a:lstStyle/>
          <a:p>
            <a:pPr>
              <a:defRPr/>
            </a:pPr>
            <a:r>
              <a:rPr lang="zh-CN" altLang="en-US">
                <a:noFill/>
              </a:rPr>
              <a:t> </a:t>
            </a:r>
            <a:endParaRPr lang="zh-CN" altLang="en-US">
              <a:noFill/>
            </a:endParaRPr>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839416" y="1340768"/>
            <a:ext cx="10945216" cy="4824536"/>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endParaRPr kumimoji="0" lang="en-US" altLang="zh-CN" sz="11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lvl="1">
              <a:defRPr/>
            </a:pP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a:t>
            </a:r>
            <a:r>
              <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1</a:t>
            </a: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）图解方法，直观、形象</a:t>
            </a:r>
            <a:endPar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lvl="1">
              <a:defRPr/>
            </a:pPr>
            <a:endPar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lvl="1">
              <a:defRPr/>
            </a:pP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a:t>
            </a:r>
            <a:r>
              <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2</a:t>
            </a: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）适合于研究当系统中某一参数变化时，系统性能的变化趋势</a:t>
            </a:r>
            <a:endPar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lvl="1">
              <a:defRPr/>
            </a:pP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  </a:t>
            </a:r>
            <a:endPar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lvl="1">
              <a:defRPr/>
            </a:pP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a:t>
            </a:r>
            <a:r>
              <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3</a:t>
            </a:r>
            <a:r>
              <a:rPr kumimoji="0" lang="zh-CN" altLang="en-US"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）近似方法，不十分精确</a:t>
            </a:r>
            <a:endParaRPr kumimoji="0" lang="en-US" altLang="zh-CN" sz="36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p:txBody>
      </p:sp>
      <p:sp>
        <p:nvSpPr>
          <p:cNvPr id="5" name="矩形 4"/>
          <p:cNvSpPr/>
          <p:nvPr/>
        </p:nvSpPr>
        <p:spPr>
          <a:xfrm>
            <a:off x="695400" y="338753"/>
            <a:ext cx="3394075" cy="707886"/>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defRPr/>
            </a:pPr>
            <a:r>
              <a:rPr lang="zh-CN" altLang="en-US" sz="40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根轨迹法特点</a:t>
            </a:r>
            <a:r>
              <a:rPr lang="zh-CN" altLang="en-US" sz="40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 </a:t>
            </a:r>
            <a:endParaRPr lang="en-US" altLang="zh-CN" sz="40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p:txBody>
      </p:sp>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1708731" y="4162425"/>
            <a:ext cx="9139797" cy="923946"/>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p:cNvSpPr/>
          <p:nvPr/>
        </p:nvSpPr>
        <p:spPr>
          <a:xfrm>
            <a:off x="7115478" y="2919334"/>
            <a:ext cx="1400175" cy="1138238"/>
          </a:xfrm>
          <a:prstGeom prst="ellipse">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Rectangle 11"/>
          <p:cNvSpPr>
            <a:spLocks noChangeArrowheads="1"/>
          </p:cNvSpPr>
          <p:nvPr/>
        </p:nvSpPr>
        <p:spPr bwMode="auto">
          <a:xfrm>
            <a:off x="617788" y="293947"/>
            <a:ext cx="6405562" cy="59221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5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根轨迹的分离点与汇合点</a:t>
            </a:r>
            <a:r>
              <a:rPr lang="en-US" altLang="zh-CN" sz="2800" b="1" i="1"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d</a:t>
            </a:r>
            <a:endParaRPr lang="zh-CN" altLang="en-US" sz="2800" b="1" i="1"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946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981076"/>
            <a:ext cx="3706813"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8"/>
          <p:cNvSpPr>
            <a:spLocks noChangeArrowheads="1"/>
          </p:cNvSpPr>
          <p:nvPr/>
        </p:nvSpPr>
        <p:spPr bwMode="auto">
          <a:xfrm>
            <a:off x="7650605" y="1323564"/>
            <a:ext cx="2593030" cy="64171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zh-CN"/>
            </a:defPPr>
            <a:lvl1pPr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1pPr>
            <a:lvl2pPr marL="4572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2pPr>
            <a:lvl3pPr marL="9144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3pPr>
            <a:lvl4pPr marL="13716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4pPr>
            <a:lvl5pPr marL="18288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5pPr>
            <a:lvl6pPr marL="22860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6pPr>
            <a:lvl7pPr marL="27432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7pPr>
            <a:lvl8pPr marL="32004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8pPr>
            <a:lvl9pPr marL="36576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9pPr>
          </a:lstStyle>
          <a:p>
            <a:pPr>
              <a:lnSpc>
                <a:spcPct val="130000"/>
              </a:lnSpc>
              <a:defRPr/>
            </a:pPr>
            <a:r>
              <a:rPr lang="zh-CN" altLang="en-US" sz="3200" dirty="0"/>
              <a:t>（对应重根）</a:t>
            </a:r>
            <a:endParaRPr lang="zh-CN" altLang="en-US" sz="3200" dirty="0"/>
          </a:p>
        </p:txBody>
      </p:sp>
      <p:sp>
        <p:nvSpPr>
          <p:cNvPr id="6" name="Rectangle 8"/>
          <p:cNvSpPr>
            <a:spLocks noChangeArrowheads="1"/>
          </p:cNvSpPr>
          <p:nvPr/>
        </p:nvSpPr>
        <p:spPr bwMode="auto">
          <a:xfrm>
            <a:off x="617788" y="2328807"/>
            <a:ext cx="1001713" cy="573042"/>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defPPr>
              <a:defRPr lang="zh-CN"/>
            </a:defPPr>
            <a:lvl1pPr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1pPr>
            <a:lvl2pPr marL="4572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2pPr>
            <a:lvl3pPr marL="9144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3pPr>
            <a:lvl4pPr marL="13716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4pPr>
            <a:lvl5pPr marL="1828800" algn="l" rtl="0" fontAlgn="base">
              <a:spcBef>
                <a:spcPct val="0"/>
              </a:spcBef>
              <a:spcAft>
                <a:spcPct val="0"/>
              </a:spcAft>
              <a:defRPr sz="2000" b="1" kern="1200">
                <a:solidFill>
                  <a:schemeClr val="tx1"/>
                </a:solidFill>
                <a:latin typeface="黑体" panose="02010609060101010101" pitchFamily="2" charset="-122"/>
                <a:ea typeface="黑体" panose="02010609060101010101" pitchFamily="2" charset="-122"/>
                <a:cs typeface="+mn-cs"/>
              </a:defRPr>
            </a:lvl5pPr>
            <a:lvl6pPr marL="22860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6pPr>
            <a:lvl7pPr marL="27432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7pPr>
            <a:lvl8pPr marL="32004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8pPr>
            <a:lvl9pPr marL="3657600" algn="l" defTabSz="914400" rtl="0" eaLnBrk="1" latinLnBrk="0" hangingPunct="1">
              <a:defRPr sz="2000" b="1" kern="1200">
                <a:solidFill>
                  <a:schemeClr val="tx1"/>
                </a:solidFill>
                <a:latin typeface="黑体" panose="02010609060101010101" pitchFamily="2" charset="-122"/>
                <a:ea typeface="黑体" panose="02010609060101010101" pitchFamily="2" charset="-122"/>
                <a:cs typeface="+mn-cs"/>
              </a:defRPr>
            </a:lvl9pPr>
          </a:lstStyle>
          <a:p>
            <a:pPr>
              <a:lnSpc>
                <a:spcPct val="130000"/>
              </a:lnSpc>
              <a:defRPr/>
            </a:pPr>
            <a:r>
              <a:rPr lang="zh-CN" altLang="en-US" sz="2800" dirty="0"/>
              <a:t>或者</a:t>
            </a:r>
            <a:endParaRPr lang="zh-CN" altLang="en-US" sz="2800" dirty="0"/>
          </a:p>
        </p:txBody>
      </p:sp>
      <p:sp>
        <p:nvSpPr>
          <p:cNvPr id="19464"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9465" name="对象 7"/>
          <p:cNvGraphicFramePr>
            <a:graphicFrameLocks noChangeAspect="1"/>
          </p:cNvGraphicFramePr>
          <p:nvPr/>
        </p:nvGraphicFramePr>
        <p:xfrm>
          <a:off x="1826558" y="2259012"/>
          <a:ext cx="2447925" cy="890588"/>
        </p:xfrm>
        <a:graphic>
          <a:graphicData uri="http://schemas.openxmlformats.org/presentationml/2006/ole">
            <mc:AlternateContent xmlns:mc="http://schemas.openxmlformats.org/markup-compatibility/2006">
              <mc:Choice xmlns:v="urn:schemas-microsoft-com:vml" Requires="v">
                <p:oleObj spid="_x0000_s10254" name="公式" r:id="rId3" imgW="1156335" imgH="419100" progId="Equation.3">
                  <p:embed/>
                </p:oleObj>
              </mc:Choice>
              <mc:Fallback>
                <p:oleObj name="公式" r:id="rId3" imgW="1156335" imgH="419100" progId="Equation.3">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558" y="2259012"/>
                        <a:ext cx="244792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1623225" y="3212976"/>
            <a:ext cx="4472775" cy="57304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nSpc>
                <a:spcPct val="130000"/>
              </a:lnSpc>
              <a:defRPr/>
            </a:pPr>
            <a:r>
              <a:rPr lang="zh-CN" altLang="zh-CN" sz="2800" b="1" spc="110" dirty="0">
                <a:latin typeface="黑体" panose="02010609060101010101" pitchFamily="2" charset="-122"/>
                <a:ea typeface="黑体" panose="02010609060101010101" pitchFamily="2" charset="-122"/>
              </a:rPr>
              <a:t>特征方程式</a:t>
            </a:r>
            <a:r>
              <a:rPr lang="zh-CN" altLang="en-US" sz="2800" b="1" spc="110" dirty="0">
                <a:latin typeface="黑体" panose="02010609060101010101" pitchFamily="2" charset="-122"/>
                <a:ea typeface="黑体" panose="02010609060101010101" pitchFamily="2" charset="-122"/>
              </a:rPr>
              <a:t>有</a:t>
            </a:r>
            <a:r>
              <a:rPr lang="zh-CN" altLang="zh-CN" sz="2800" b="1" spc="110" dirty="0">
                <a:latin typeface="黑体" panose="02010609060101010101" pitchFamily="2" charset="-122"/>
                <a:ea typeface="黑体" panose="02010609060101010101" pitchFamily="2" charset="-122"/>
              </a:rPr>
              <a:t>重根的条件</a:t>
            </a:r>
            <a:endParaRPr lang="zh-CN" altLang="en-US" sz="2800" b="1" spc="110" dirty="0">
              <a:latin typeface="黑体" panose="02010609060101010101" pitchFamily="2" charset="-122"/>
              <a:ea typeface="黑体" panose="02010609060101010101" pitchFamily="2" charset="-122"/>
            </a:endParaRPr>
          </a:p>
        </p:txBody>
      </p:sp>
      <p:sp>
        <p:nvSpPr>
          <p:cNvPr id="19469"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9470" name="对象 10"/>
          <p:cNvGraphicFramePr>
            <a:graphicFrameLocks noChangeAspect="1"/>
          </p:cNvGraphicFramePr>
          <p:nvPr/>
        </p:nvGraphicFramePr>
        <p:xfrm>
          <a:off x="8002539" y="2257595"/>
          <a:ext cx="1487487" cy="873125"/>
        </p:xfrm>
        <a:graphic>
          <a:graphicData uri="http://schemas.openxmlformats.org/presentationml/2006/ole">
            <mc:AlternateContent xmlns:mc="http://schemas.openxmlformats.org/markup-compatibility/2006">
              <mc:Choice xmlns:v="urn:schemas-microsoft-com:vml" Requires="v">
                <p:oleObj spid="_x0000_s10255" name="公式" r:id="rId5" imgW="711835" imgH="419100" progId="Equation.3">
                  <p:embed/>
                </p:oleObj>
              </mc:Choice>
              <mc:Fallback>
                <p:oleObj name="公式" r:id="rId5" imgW="711835" imgH="419100" progId="Equation.3">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2539" y="2257595"/>
                        <a:ext cx="14874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Rectangle 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9472" name="对象 12"/>
          <p:cNvGraphicFramePr>
            <a:graphicFrameLocks noChangeAspect="1"/>
          </p:cNvGraphicFramePr>
          <p:nvPr/>
        </p:nvGraphicFramePr>
        <p:xfrm>
          <a:off x="7259940" y="2948105"/>
          <a:ext cx="1255353" cy="990404"/>
        </p:xfrm>
        <a:graphic>
          <a:graphicData uri="http://schemas.openxmlformats.org/presentationml/2006/ole">
            <mc:AlternateContent xmlns:mc="http://schemas.openxmlformats.org/markup-compatibility/2006">
              <mc:Choice xmlns:v="urn:schemas-microsoft-com:vml" Requires="v">
                <p:oleObj spid="_x0000_s10256" name="公式" r:id="rId7" imgW="495935" imgH="394335" progId="Equation.3">
                  <p:embed/>
                </p:oleObj>
              </mc:Choice>
              <mc:Fallback>
                <p:oleObj name="公式" r:id="rId7" imgW="495935" imgH="394335" progId="Equation.3">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9940" y="2948105"/>
                        <a:ext cx="1255353" cy="990404"/>
                      </a:xfrm>
                      <a:prstGeom prst="rect">
                        <a:avLst/>
                      </a:prstGeom>
                      <a:noFill/>
                      <a:ln>
                        <a:noFill/>
                      </a:ln>
                    </p:spPr>
                  </p:pic>
                </p:oleObj>
              </mc:Fallback>
            </mc:AlternateContent>
          </a:graphicData>
        </a:graphic>
      </p:graphicFrame>
      <p:sp>
        <p:nvSpPr>
          <p:cNvPr id="19473" name="Rectangle 11"/>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19474" name="对象 15"/>
          <p:cNvGraphicFramePr>
            <a:graphicFrameLocks noChangeAspect="1"/>
          </p:cNvGraphicFramePr>
          <p:nvPr/>
        </p:nvGraphicFramePr>
        <p:xfrm>
          <a:off x="4720535" y="2387598"/>
          <a:ext cx="3024188" cy="449262"/>
        </p:xfrm>
        <a:graphic>
          <a:graphicData uri="http://schemas.openxmlformats.org/presentationml/2006/ole">
            <mc:AlternateContent xmlns:mc="http://schemas.openxmlformats.org/markup-compatibility/2006">
              <mc:Choice xmlns:v="urn:schemas-microsoft-com:vml" Requires="v">
                <p:oleObj spid="_x0000_s10257" name="公式" r:id="rId9" imgW="1461135" imgH="215900" progId="Equation.3">
                  <p:embed/>
                </p:oleObj>
              </mc:Choice>
              <mc:Fallback>
                <p:oleObj name="公式" r:id="rId9" imgW="1461135" imgH="215900" progId="Equation.3">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0535" y="2387598"/>
                        <a:ext cx="3024188"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p:nvPr/>
        </p:nvSpPr>
        <p:spPr>
          <a:xfrm>
            <a:off x="1885951" y="4132264"/>
            <a:ext cx="8962577" cy="954107"/>
          </a:xfrm>
          <a:prstGeom prst="rect">
            <a:avLst/>
          </a:prstGeom>
        </p:spPr>
        <p:txBody>
          <a:bodyPr wrap="square">
            <a:spAutoFit/>
          </a:bodyPr>
          <a:lstStyle/>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所求的根并非都是分离点或汇合点，只有位于根轨迹上的那些重根才是实际的分离点或汇合点</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19476" name="Picture 12"/>
          <p:cNvPicPr>
            <a:picLocks noChangeAspect="1" noChangeArrowheads="1"/>
          </p:cNvPicPr>
          <p:nvPr/>
        </p:nvPicPr>
        <p:blipFill>
          <a:blip r:embed="rId11">
            <a:extLst>
              <a:ext uri="{28A0092B-C50C-407E-A947-70E740481C1C}">
                <a14:useLocalDpi xmlns:a14="http://schemas.microsoft.com/office/drawing/2010/main" val="0"/>
              </a:ext>
            </a:extLst>
          </a:blip>
          <a:srcRect r="19968" b="50000"/>
          <a:stretch>
            <a:fillRect/>
          </a:stretch>
        </p:blipFill>
        <p:spPr bwMode="auto">
          <a:xfrm>
            <a:off x="617788" y="5228665"/>
            <a:ext cx="5502276"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77" name="Picture 12"/>
          <p:cNvPicPr>
            <a:picLocks noChangeAspect="1" noChangeArrowheads="1"/>
          </p:cNvPicPr>
          <p:nvPr/>
        </p:nvPicPr>
        <p:blipFill>
          <a:blip r:embed="rId11">
            <a:extLst>
              <a:ext uri="{28A0092B-C50C-407E-A947-70E740481C1C}">
                <a14:useLocalDpi xmlns:a14="http://schemas.microsoft.com/office/drawing/2010/main" val="0"/>
              </a:ext>
            </a:extLst>
          </a:blip>
          <a:srcRect l="17422" t="50000"/>
          <a:stretch>
            <a:fillRect/>
          </a:stretch>
        </p:blipFill>
        <p:spPr bwMode="auto">
          <a:xfrm>
            <a:off x="1623225" y="6043249"/>
            <a:ext cx="6653212"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33"/>
          <p:cNvGrpSpPr/>
          <p:nvPr/>
        </p:nvGrpSpPr>
        <p:grpSpPr bwMode="auto">
          <a:xfrm>
            <a:off x="191344" y="879864"/>
            <a:ext cx="8896357" cy="5861503"/>
            <a:chOff x="113" y="950"/>
            <a:chExt cx="5214" cy="3512"/>
          </a:xfrm>
        </p:grpSpPr>
        <p:graphicFrame>
          <p:nvGraphicFramePr>
            <p:cNvPr id="20484" name="Object 5"/>
            <p:cNvGraphicFramePr>
              <a:graphicFrameLocks noChangeAspect="1"/>
            </p:cNvGraphicFramePr>
            <p:nvPr/>
          </p:nvGraphicFramePr>
          <p:xfrm>
            <a:off x="424" y="1314"/>
            <a:ext cx="1676" cy="549"/>
          </p:xfrm>
          <a:graphic>
            <a:graphicData uri="http://schemas.openxmlformats.org/presentationml/2006/ole">
              <mc:AlternateContent xmlns:mc="http://schemas.openxmlformats.org/markup-compatibility/2006">
                <mc:Choice xmlns:v="urn:schemas-microsoft-com:vml" Requires="v">
                  <p:oleObj spid="_x0000_s11299" name="Equation" r:id="rId1" imgW="1358265" imgH="444500" progId="Equation.3">
                    <p:embed/>
                  </p:oleObj>
                </mc:Choice>
                <mc:Fallback>
                  <p:oleObj name="Equation" r:id="rId1" imgW="1358265" imgH="4445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 y="1314"/>
                          <a:ext cx="1676"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6"/>
            <p:cNvSpPr>
              <a:spLocks noChangeArrowheads="1"/>
            </p:cNvSpPr>
            <p:nvPr/>
          </p:nvSpPr>
          <p:spPr bwMode="auto">
            <a:xfrm>
              <a:off x="113" y="1452"/>
              <a:ext cx="36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000" b="1" kern="0">
                  <a:solidFill>
                    <a:srgbClr val="000000"/>
                  </a:solidFill>
                  <a:ea typeface="黑体" panose="02010609060101010101" pitchFamily="2" charset="-122"/>
                </a:rPr>
                <a:t>解</a:t>
              </a:r>
              <a:r>
                <a:rPr lang="en-US" altLang="zh-CN" sz="2000" b="1" kern="0">
                  <a:solidFill>
                    <a:srgbClr val="000000"/>
                  </a:solidFill>
                  <a:ea typeface="黑体" panose="02010609060101010101" pitchFamily="2" charset="-122"/>
                </a:rPr>
                <a:t>. </a:t>
              </a:r>
              <a:endParaRPr lang="en-US" altLang="zh-CN" sz="2000" b="1" kern="0">
                <a:solidFill>
                  <a:srgbClr val="000099"/>
                </a:solidFill>
                <a:latin typeface="黑体" panose="02010609060101010101" pitchFamily="2" charset="-122"/>
                <a:ea typeface="黑体" panose="02010609060101010101" pitchFamily="2" charset="-122"/>
              </a:endParaRPr>
            </a:p>
          </p:txBody>
        </p:sp>
        <p:sp>
          <p:nvSpPr>
            <p:cNvPr id="6" name="Rectangle 7"/>
            <p:cNvSpPr>
              <a:spLocks noChangeArrowheads="1"/>
            </p:cNvSpPr>
            <p:nvPr/>
          </p:nvSpPr>
          <p:spPr bwMode="auto">
            <a:xfrm>
              <a:off x="261" y="2566"/>
              <a:ext cx="100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200" b="1" kern="0" dirty="0">
                  <a:solidFill>
                    <a:srgbClr val="FF0000"/>
                  </a:solidFill>
                  <a:latin typeface="黑体" panose="02010609060101010101" pitchFamily="2" charset="-122"/>
                  <a:ea typeface="黑体" panose="02010609060101010101" pitchFamily="2" charset="-122"/>
                </a:rPr>
                <a:t>② </a:t>
              </a:r>
              <a:r>
                <a:rPr lang="zh-CN" altLang="en-US" sz="2200" b="1" kern="0" dirty="0">
                  <a:solidFill>
                    <a:srgbClr val="FF0000"/>
                  </a:solidFill>
                  <a:latin typeface="黑体" panose="02010609060101010101" pitchFamily="2" charset="-122"/>
                  <a:ea typeface="黑体" panose="02010609060101010101" pitchFamily="2" charset="-122"/>
                </a:rPr>
                <a:t>渐近线：</a:t>
              </a:r>
              <a:endParaRPr lang="zh-CN" altLang="en-US" sz="2200" b="1" kern="0" dirty="0">
                <a:solidFill>
                  <a:srgbClr val="FF0000"/>
                </a:solidFill>
                <a:latin typeface="黑体" panose="02010609060101010101" pitchFamily="2" charset="-122"/>
                <a:ea typeface="黑体" panose="02010609060101010101" pitchFamily="2" charset="-122"/>
              </a:endParaRPr>
            </a:p>
          </p:txBody>
        </p:sp>
        <p:graphicFrame>
          <p:nvGraphicFramePr>
            <p:cNvPr id="20487" name="Object 8"/>
            <p:cNvGraphicFramePr>
              <a:graphicFrameLocks noChangeAspect="1"/>
            </p:cNvGraphicFramePr>
            <p:nvPr/>
          </p:nvGraphicFramePr>
          <p:xfrm>
            <a:off x="1315" y="2271"/>
            <a:ext cx="1534" cy="524"/>
          </p:xfrm>
          <a:graphic>
            <a:graphicData uri="http://schemas.openxmlformats.org/presentationml/2006/ole">
              <mc:AlternateContent xmlns:mc="http://schemas.openxmlformats.org/markup-compatibility/2006">
                <mc:Choice xmlns:v="urn:schemas-microsoft-com:vml" Requires="v">
                  <p:oleObj spid="_x0000_s11300" name="Equation" r:id="rId3" imgW="1058545" imgH="363855" progId="Equation.3">
                    <p:embed/>
                  </p:oleObj>
                </mc:Choice>
                <mc:Fallback>
                  <p:oleObj name="Equation" r:id="rId3" imgW="1058545" imgH="36385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 y="2271"/>
                          <a:ext cx="153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8" name="Object 9"/>
            <p:cNvGraphicFramePr>
              <a:graphicFrameLocks noChangeAspect="1"/>
            </p:cNvGraphicFramePr>
            <p:nvPr/>
          </p:nvGraphicFramePr>
          <p:xfrm>
            <a:off x="1315" y="2663"/>
            <a:ext cx="2237" cy="511"/>
          </p:xfrm>
          <a:graphic>
            <a:graphicData uri="http://schemas.openxmlformats.org/presentationml/2006/ole">
              <mc:AlternateContent xmlns:mc="http://schemas.openxmlformats.org/markup-compatibility/2006">
                <mc:Choice xmlns:v="urn:schemas-microsoft-com:vml" Requires="v">
                  <p:oleObj spid="_x0000_s11301" name="Equation" r:id="rId5" imgW="1583055" imgH="363855" progId="Equation.3">
                    <p:embed/>
                  </p:oleObj>
                </mc:Choice>
                <mc:Fallback>
                  <p:oleObj name="Equation" r:id="rId5" imgW="1583055" imgH="36385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 y="2663"/>
                          <a:ext cx="2237"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10"/>
            <p:cNvSpPr/>
            <p:nvPr/>
          </p:nvSpPr>
          <p:spPr bwMode="auto">
            <a:xfrm>
              <a:off x="1216" y="2441"/>
              <a:ext cx="141" cy="654"/>
            </a:xfrm>
            <a:prstGeom prst="leftBrace">
              <a:avLst>
                <a:gd name="adj1" fmla="val 37847"/>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000" b="1" kern="0">
                <a:solidFill>
                  <a:srgbClr val="000000"/>
                </a:solidFill>
                <a:latin typeface="黑体" panose="02010609060101010101" pitchFamily="2" charset="-122"/>
                <a:ea typeface="黑体" panose="02010609060101010101" pitchFamily="2" charset="-122"/>
              </a:endParaRPr>
            </a:p>
          </p:txBody>
        </p:sp>
        <p:sp>
          <p:nvSpPr>
            <p:cNvPr id="10" name="Rectangle 11"/>
            <p:cNvSpPr>
              <a:spLocks noChangeArrowheads="1"/>
            </p:cNvSpPr>
            <p:nvPr/>
          </p:nvSpPr>
          <p:spPr bwMode="auto">
            <a:xfrm>
              <a:off x="260" y="2013"/>
              <a:ext cx="3337"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200" b="1" kern="0" dirty="0">
                  <a:solidFill>
                    <a:srgbClr val="FF0000"/>
                  </a:solidFill>
                  <a:latin typeface="黑体" panose="02010609060101010101" pitchFamily="2" charset="-122"/>
                  <a:ea typeface="黑体" panose="02010609060101010101" pitchFamily="2" charset="-122"/>
                </a:rPr>
                <a:t>① </a:t>
              </a:r>
              <a:r>
                <a:rPr lang="zh-CN" altLang="en-US" sz="2200" b="1" kern="0" dirty="0">
                  <a:solidFill>
                    <a:srgbClr val="FF0000"/>
                  </a:solidFill>
                  <a:latin typeface="黑体" panose="02010609060101010101" pitchFamily="2" charset="-122"/>
                  <a:ea typeface="黑体" panose="02010609060101010101" pitchFamily="2" charset="-122"/>
                </a:rPr>
                <a:t>实轴上的根轨迹：</a:t>
              </a:r>
              <a:r>
                <a:rPr lang="en-US" altLang="zh-CN" sz="2200" b="1" kern="0" dirty="0">
                  <a:solidFill>
                    <a:srgbClr val="000099"/>
                  </a:solidFill>
                  <a:latin typeface="黑体" panose="02010609060101010101" pitchFamily="2" charset="-122"/>
                  <a:ea typeface="黑体" panose="02010609060101010101" pitchFamily="2" charset="-122"/>
                </a:rPr>
                <a:t>(-∞,-2], [-1,0]</a:t>
              </a:r>
              <a:endParaRPr lang="en-US" altLang="zh-CN" sz="2200" b="1" kern="0" dirty="0">
                <a:solidFill>
                  <a:srgbClr val="000099"/>
                </a:solidFill>
                <a:latin typeface="黑体" panose="02010609060101010101" pitchFamily="2" charset="-122"/>
                <a:ea typeface="黑体" panose="02010609060101010101" pitchFamily="2" charset="-122"/>
              </a:endParaRPr>
            </a:p>
          </p:txBody>
        </p:sp>
        <p:graphicFrame>
          <p:nvGraphicFramePr>
            <p:cNvPr id="20491" name="Object 12"/>
            <p:cNvGraphicFramePr>
              <a:graphicFrameLocks noChangeAspect="1"/>
            </p:cNvGraphicFramePr>
            <p:nvPr/>
          </p:nvGraphicFramePr>
          <p:xfrm>
            <a:off x="2241" y="1401"/>
            <a:ext cx="831" cy="547"/>
          </p:xfrm>
          <a:graphic>
            <a:graphicData uri="http://schemas.openxmlformats.org/presentationml/2006/ole">
              <mc:AlternateContent xmlns:mc="http://schemas.openxmlformats.org/markup-compatibility/2006">
                <mc:Choice xmlns:v="urn:schemas-microsoft-com:vml" Requires="v">
                  <p:oleObj spid="_x0000_s11302" name="Equation" r:id="rId7" imgW="736600" imgH="482600" progId="Equation.3">
                    <p:embed/>
                  </p:oleObj>
                </mc:Choice>
                <mc:Fallback>
                  <p:oleObj name="Equation" r:id="rId7" imgW="736600" imgH="482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 y="1401"/>
                          <a:ext cx="831"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92" name="Object 13"/>
            <p:cNvGraphicFramePr>
              <a:graphicFrameLocks noChangeAspect="1"/>
            </p:cNvGraphicFramePr>
            <p:nvPr/>
          </p:nvGraphicFramePr>
          <p:xfrm>
            <a:off x="2801" y="950"/>
            <a:ext cx="1522" cy="499"/>
          </p:xfrm>
          <a:graphic>
            <a:graphicData uri="http://schemas.openxmlformats.org/presentationml/2006/ole">
              <mc:AlternateContent xmlns:mc="http://schemas.openxmlformats.org/markup-compatibility/2006">
                <mc:Choice xmlns:v="urn:schemas-microsoft-com:vml" Requires="v">
                  <p:oleObj spid="_x0000_s11303" name="Equation" r:id="rId9" imgW="1358265" imgH="444500" progId="Equation.3">
                    <p:embed/>
                  </p:oleObj>
                </mc:Choice>
                <mc:Fallback>
                  <p:oleObj name="Equation" r:id="rId9" imgW="1358265" imgH="4445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 y="950"/>
                          <a:ext cx="152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4"/>
            <p:cNvSpPr>
              <a:spLocks noChangeArrowheads="1"/>
            </p:cNvSpPr>
            <p:nvPr/>
          </p:nvSpPr>
          <p:spPr bwMode="auto">
            <a:xfrm>
              <a:off x="4080" y="1012"/>
              <a:ext cx="124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000" b="1" kern="0" dirty="0">
                  <a:solidFill>
                    <a:srgbClr val="000000"/>
                  </a:solidFill>
                  <a:ea typeface="黑体" panose="02010609060101010101" pitchFamily="2" charset="-122"/>
                </a:rPr>
                <a:t>      </a:t>
              </a:r>
              <a:r>
                <a:rPr lang="zh-CN" altLang="en-US" sz="2400" b="1" dirty="0">
                  <a:solidFill>
                    <a:srgbClr val="000000"/>
                  </a:solidFill>
                  <a:latin typeface="Times New Roman" panose="02020603050405020304" pitchFamily="18" charset="0"/>
                  <a:ea typeface="黑体" panose="02010609060101010101" pitchFamily="2" charset="-122"/>
                </a:rPr>
                <a:t>绘制根轨迹。</a:t>
              </a:r>
              <a:endParaRPr lang="zh-CN" altLang="en-US" sz="2400" b="1" dirty="0">
                <a:solidFill>
                  <a:srgbClr val="000000"/>
                </a:solidFill>
                <a:latin typeface="Times New Roman" panose="02020603050405020304" pitchFamily="18" charset="0"/>
                <a:ea typeface="黑体" panose="02010609060101010101" pitchFamily="2" charset="-122"/>
              </a:endParaRPr>
            </a:p>
          </p:txBody>
        </p:sp>
        <p:sp>
          <p:nvSpPr>
            <p:cNvPr id="14" name="Rectangle 15"/>
            <p:cNvSpPr>
              <a:spLocks noChangeArrowheads="1"/>
            </p:cNvSpPr>
            <p:nvPr/>
          </p:nvSpPr>
          <p:spPr bwMode="auto">
            <a:xfrm>
              <a:off x="297" y="3179"/>
              <a:ext cx="101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200" b="1" kern="0" dirty="0">
                  <a:solidFill>
                    <a:srgbClr val="FF0000"/>
                  </a:solidFill>
                  <a:latin typeface="黑体" panose="02010609060101010101" pitchFamily="2" charset="-122"/>
                  <a:ea typeface="黑体" panose="02010609060101010101" pitchFamily="2" charset="-122"/>
                </a:rPr>
                <a:t>③ </a:t>
              </a:r>
              <a:r>
                <a:rPr lang="zh-CN" altLang="en-US" sz="2200" b="1" kern="0" dirty="0">
                  <a:solidFill>
                    <a:srgbClr val="FF0000"/>
                  </a:solidFill>
                  <a:latin typeface="黑体" panose="02010609060101010101" pitchFamily="2" charset="-122"/>
                  <a:ea typeface="黑体" panose="02010609060101010101" pitchFamily="2" charset="-122"/>
                </a:rPr>
                <a:t>分离点 ：</a:t>
              </a:r>
              <a:endParaRPr lang="zh-CN" altLang="en-US" sz="2200" b="1" kern="0" dirty="0">
                <a:solidFill>
                  <a:srgbClr val="FF0000"/>
                </a:solidFill>
                <a:latin typeface="黑体" panose="02010609060101010101" pitchFamily="2" charset="-122"/>
                <a:ea typeface="黑体" panose="02010609060101010101" pitchFamily="2" charset="-122"/>
              </a:endParaRPr>
            </a:p>
          </p:txBody>
        </p:sp>
        <p:graphicFrame>
          <p:nvGraphicFramePr>
            <p:cNvPr id="20495" name="Object 16"/>
            <p:cNvGraphicFramePr>
              <a:graphicFrameLocks noChangeAspect="1"/>
            </p:cNvGraphicFramePr>
            <p:nvPr/>
          </p:nvGraphicFramePr>
          <p:xfrm>
            <a:off x="1275" y="3064"/>
            <a:ext cx="1625" cy="500"/>
          </p:xfrm>
          <a:graphic>
            <a:graphicData uri="http://schemas.openxmlformats.org/presentationml/2006/ole">
              <mc:AlternateContent xmlns:mc="http://schemas.openxmlformats.org/markup-compatibility/2006">
                <mc:Choice xmlns:v="urn:schemas-microsoft-com:vml" Requires="v">
                  <p:oleObj spid="_x0000_s11304" name="Equation" r:id="rId11" imgW="1176655" imgH="363855" progId="Equation.3">
                    <p:embed/>
                  </p:oleObj>
                </mc:Choice>
                <mc:Fallback>
                  <p:oleObj name="Equation" r:id="rId11" imgW="1176655" imgH="363855"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5" y="3064"/>
                          <a:ext cx="1625"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7"/>
            <p:cNvSpPr>
              <a:spLocks noChangeArrowheads="1"/>
            </p:cNvSpPr>
            <p:nvPr/>
          </p:nvSpPr>
          <p:spPr bwMode="auto">
            <a:xfrm>
              <a:off x="464" y="3668"/>
              <a:ext cx="822"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200" b="1" kern="0" dirty="0">
                  <a:solidFill>
                    <a:srgbClr val="000000"/>
                  </a:solidFill>
                  <a:latin typeface="黑体" panose="02010609060101010101" pitchFamily="2" charset="-122"/>
                  <a:ea typeface="黑体" panose="02010609060101010101" pitchFamily="2" charset="-122"/>
                </a:rPr>
                <a:t>整理得：</a:t>
              </a:r>
              <a:endParaRPr lang="zh-CN" altLang="en-US" sz="2200" b="1" kern="0" dirty="0">
                <a:solidFill>
                  <a:srgbClr val="000000"/>
                </a:solidFill>
                <a:latin typeface="黑体" panose="02010609060101010101" pitchFamily="2" charset="-122"/>
                <a:ea typeface="黑体" panose="02010609060101010101" pitchFamily="2" charset="-122"/>
              </a:endParaRPr>
            </a:p>
          </p:txBody>
        </p:sp>
        <p:graphicFrame>
          <p:nvGraphicFramePr>
            <p:cNvPr id="20497" name="Object 18"/>
            <p:cNvGraphicFramePr>
              <a:graphicFrameLocks noChangeAspect="1"/>
            </p:cNvGraphicFramePr>
            <p:nvPr/>
          </p:nvGraphicFramePr>
          <p:xfrm>
            <a:off x="1203" y="3665"/>
            <a:ext cx="1289" cy="252"/>
          </p:xfrm>
          <a:graphic>
            <a:graphicData uri="http://schemas.openxmlformats.org/presentationml/2006/ole">
              <mc:AlternateContent xmlns:mc="http://schemas.openxmlformats.org/markup-compatibility/2006">
                <mc:Choice xmlns:v="urn:schemas-microsoft-com:vml" Requires="v">
                  <p:oleObj spid="_x0000_s11305" name="Equation" r:id="rId13" imgW="922655" imgH="177800" progId="Equation.3">
                    <p:embed/>
                  </p:oleObj>
                </mc:Choice>
                <mc:Fallback>
                  <p:oleObj name="Equation" r:id="rId13" imgW="922655" imgH="1778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3" y="3665"/>
                          <a:ext cx="12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9"/>
            <p:cNvSpPr>
              <a:spLocks noChangeArrowheads="1"/>
            </p:cNvSpPr>
            <p:nvPr/>
          </p:nvSpPr>
          <p:spPr bwMode="auto">
            <a:xfrm>
              <a:off x="2583" y="3659"/>
              <a:ext cx="67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200" b="1" kern="0" dirty="0">
                  <a:solidFill>
                    <a:srgbClr val="000000"/>
                  </a:solidFill>
                  <a:latin typeface="黑体" panose="02010609060101010101" pitchFamily="2" charset="-122"/>
                  <a:ea typeface="黑体" panose="02010609060101010101" pitchFamily="2" charset="-122"/>
                </a:rPr>
                <a:t>解根：</a:t>
              </a:r>
              <a:endParaRPr lang="zh-CN" altLang="en-US" sz="2200" b="1" kern="0" dirty="0">
                <a:solidFill>
                  <a:srgbClr val="000000"/>
                </a:solidFill>
                <a:latin typeface="黑体" panose="02010609060101010101" pitchFamily="2" charset="-122"/>
                <a:ea typeface="黑体" panose="02010609060101010101" pitchFamily="2" charset="-122"/>
              </a:endParaRPr>
            </a:p>
          </p:txBody>
        </p:sp>
        <p:graphicFrame>
          <p:nvGraphicFramePr>
            <p:cNvPr id="20499" name="Object 20"/>
            <p:cNvGraphicFramePr>
              <a:graphicFrameLocks noChangeAspect="1"/>
            </p:cNvGraphicFramePr>
            <p:nvPr/>
          </p:nvGraphicFramePr>
          <p:xfrm>
            <a:off x="3063" y="3476"/>
            <a:ext cx="1099" cy="589"/>
          </p:xfrm>
          <a:graphic>
            <a:graphicData uri="http://schemas.openxmlformats.org/presentationml/2006/ole">
              <mc:AlternateContent xmlns:mc="http://schemas.openxmlformats.org/markup-compatibility/2006">
                <mc:Choice xmlns:v="urn:schemas-microsoft-com:vml" Requires="v">
                  <p:oleObj spid="_x0000_s11306" name="Equation" r:id="rId15" imgW="804545" imgH="431800" progId="Equation.3">
                    <p:embed/>
                  </p:oleObj>
                </mc:Choice>
                <mc:Fallback>
                  <p:oleObj name="Equation" r:id="rId15" imgW="804545" imgH="4318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63" y="3476"/>
                          <a:ext cx="1099"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0" name="Object 22"/>
            <p:cNvGraphicFramePr>
              <a:graphicFrameLocks noChangeAspect="1"/>
            </p:cNvGraphicFramePr>
            <p:nvPr/>
          </p:nvGraphicFramePr>
          <p:xfrm>
            <a:off x="4270" y="3849"/>
            <a:ext cx="144" cy="156"/>
          </p:xfrm>
          <a:graphic>
            <a:graphicData uri="http://schemas.openxmlformats.org/presentationml/2006/ole">
              <mc:AlternateContent xmlns:mc="http://schemas.openxmlformats.org/markup-compatibility/2006">
                <mc:Choice xmlns:v="urn:schemas-microsoft-com:vml" Requires="v">
                  <p:oleObj spid="_x0000_s11307" name="位图图像" r:id="rId17" imgW="228600" imgH="247650" progId="Paint.Picture">
                    <p:embed/>
                  </p:oleObj>
                </mc:Choice>
                <mc:Fallback>
                  <p:oleObj name="位图图像" r:id="rId17" imgW="228600" imgH="247650" progId="Paint.Picture">
                    <p:embed/>
                    <p:pic>
                      <p:nvPicPr>
                        <p:cNvPr id="0" name="Object 22"/>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70" y="3849"/>
                          <a:ext cx="144"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1" name="Object 23"/>
            <p:cNvGraphicFramePr>
              <a:graphicFrameLocks noChangeAspect="1"/>
            </p:cNvGraphicFramePr>
            <p:nvPr/>
          </p:nvGraphicFramePr>
          <p:xfrm>
            <a:off x="4227" y="3530"/>
            <a:ext cx="192" cy="144"/>
          </p:xfrm>
          <a:graphic>
            <a:graphicData uri="http://schemas.openxmlformats.org/presentationml/2006/ole">
              <mc:AlternateContent xmlns:mc="http://schemas.openxmlformats.org/markup-compatibility/2006">
                <mc:Choice xmlns:v="urn:schemas-microsoft-com:vml" Requires="v">
                  <p:oleObj spid="_x0000_s11308" name="位图图像" r:id="rId19" imgW="304800" imgH="228600" progId="Paint.Picture">
                    <p:embed/>
                  </p:oleObj>
                </mc:Choice>
                <mc:Fallback>
                  <p:oleObj name="位图图像" r:id="rId19" imgW="304800" imgH="228600" progId="Paint.Picture">
                    <p:embed/>
                    <p:pic>
                      <p:nvPicPr>
                        <p:cNvPr id="0" name="Object 23"/>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7" y="3530"/>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2" name="Object 32"/>
            <p:cNvGraphicFramePr>
              <a:graphicFrameLocks noChangeAspect="1"/>
            </p:cNvGraphicFramePr>
            <p:nvPr/>
          </p:nvGraphicFramePr>
          <p:xfrm>
            <a:off x="498" y="4012"/>
            <a:ext cx="3099" cy="450"/>
          </p:xfrm>
          <a:graphic>
            <a:graphicData uri="http://schemas.openxmlformats.org/presentationml/2006/ole">
              <mc:AlternateContent xmlns:mc="http://schemas.openxmlformats.org/markup-compatibility/2006">
                <mc:Choice xmlns:v="urn:schemas-microsoft-com:vml" Requires="v">
                  <p:oleObj spid="_x0000_s11309" name="Equation" r:id="rId21" imgW="1760855" imgH="279400" progId="Equation.3">
                    <p:embed/>
                  </p:oleObj>
                </mc:Choice>
                <mc:Fallback>
                  <p:oleObj name="Equation" r:id="rId21" imgW="1760855" imgH="279400"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8" y="4012"/>
                          <a:ext cx="3099" cy="450"/>
                        </a:xfrm>
                        <a:prstGeom prst="rect">
                          <a:avLst/>
                        </a:prstGeom>
                        <a:noFill/>
                        <a:ln>
                          <a:noFill/>
                        </a:ln>
                      </p:spPr>
                    </p:pic>
                  </p:oleObj>
                </mc:Fallback>
              </mc:AlternateContent>
            </a:graphicData>
          </a:graphic>
        </p:graphicFrame>
      </p:grpSp>
      <p:sp>
        <p:nvSpPr>
          <p:cNvPr id="20483" name="Rectangle 4"/>
          <p:cNvSpPr>
            <a:spLocks noChangeArrowheads="1"/>
          </p:cNvSpPr>
          <p:nvPr/>
        </p:nvSpPr>
        <p:spPr bwMode="auto">
          <a:xfrm>
            <a:off x="82823" y="982191"/>
            <a:ext cx="4838701" cy="520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30000"/>
              </a:lnSpc>
              <a:spcBef>
                <a:spcPct val="0"/>
              </a:spcBef>
              <a:buFontTx/>
              <a:buNone/>
            </a:pPr>
            <a:r>
              <a:rPr lang="zh-CN" altLang="en-US" b="1" dirty="0">
                <a:solidFill>
                  <a:srgbClr val="000000"/>
                </a:solidFill>
                <a:latin typeface="Times New Roman" panose="02020603050405020304" pitchFamily="18" charset="0"/>
                <a:ea typeface="黑体" panose="02010609060101010101" pitchFamily="2" charset="-122"/>
              </a:rPr>
              <a:t>例</a:t>
            </a:r>
            <a:r>
              <a:rPr lang="en-US" altLang="zh-CN" b="1" dirty="0">
                <a:solidFill>
                  <a:srgbClr val="000000"/>
                </a:solidFill>
                <a:latin typeface="Times New Roman" panose="02020603050405020304" pitchFamily="18" charset="0"/>
                <a:ea typeface="黑体" panose="02010609060101010101" pitchFamily="2" charset="-122"/>
              </a:rPr>
              <a:t>   </a:t>
            </a:r>
            <a:r>
              <a:rPr lang="zh-CN" altLang="en-US" b="1" dirty="0">
                <a:solidFill>
                  <a:srgbClr val="000000"/>
                </a:solidFill>
                <a:latin typeface="Times New Roman" panose="02020603050405020304" pitchFamily="18" charset="0"/>
                <a:ea typeface="黑体" panose="02010609060101010101" pitchFamily="2" charset="-122"/>
              </a:rPr>
              <a:t>单位反馈系统的开环传递函数</a:t>
            </a:r>
            <a:endParaRPr lang="zh-CN" altLang="en-US" b="1" dirty="0">
              <a:solidFill>
                <a:srgbClr val="000000"/>
              </a:solidFill>
              <a:latin typeface="Times New Roman" panose="02020603050405020304" pitchFamily="18" charset="0"/>
              <a:ea typeface="黑体" panose="02010609060101010101" pitchFamily="2" charset="-122"/>
            </a:endParaRPr>
          </a:p>
        </p:txBody>
      </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911424" y="1951668"/>
            <a:ext cx="1174750" cy="45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000" b="1" kern="0" dirty="0">
                <a:solidFill>
                  <a:srgbClr val="000000"/>
                </a:solidFill>
                <a:ea typeface="黑体" panose="02010609060101010101" pitchFamily="2" charset="-122"/>
              </a:rPr>
              <a:t>解法</a:t>
            </a:r>
            <a:r>
              <a:rPr lang="en-US" altLang="zh-CN" sz="2000" b="1" kern="0" dirty="0">
                <a:solidFill>
                  <a:srgbClr val="000000"/>
                </a:solidFill>
                <a:ea typeface="黑体" panose="02010609060101010101" pitchFamily="2" charset="-122"/>
              </a:rPr>
              <a:t>I </a:t>
            </a:r>
            <a:r>
              <a:rPr lang="zh-CN" altLang="en-US" sz="2000" b="1" kern="0" dirty="0">
                <a:solidFill>
                  <a:srgbClr val="000000"/>
                </a:solidFill>
                <a:ea typeface="黑体" panose="02010609060101010101" pitchFamily="2" charset="-122"/>
              </a:rPr>
              <a:t>：</a:t>
            </a:r>
            <a:endParaRPr lang="zh-CN" altLang="en-US" sz="2000" b="1" kern="0" dirty="0">
              <a:solidFill>
                <a:srgbClr val="000000"/>
              </a:solidFill>
              <a:ea typeface="黑体" panose="02010609060101010101" pitchFamily="2" charset="-122"/>
            </a:endParaRPr>
          </a:p>
        </p:txBody>
      </p:sp>
      <p:graphicFrame>
        <p:nvGraphicFramePr>
          <p:cNvPr id="21510" name="Object 9"/>
          <p:cNvGraphicFramePr>
            <a:graphicFrameLocks noChangeAspect="1"/>
          </p:cNvGraphicFramePr>
          <p:nvPr/>
        </p:nvGraphicFramePr>
        <p:xfrm>
          <a:off x="1740099" y="1355611"/>
          <a:ext cx="7451725" cy="533400"/>
        </p:xfrm>
        <a:graphic>
          <a:graphicData uri="http://schemas.openxmlformats.org/presentationml/2006/ole">
            <mc:AlternateContent xmlns:mc="http://schemas.openxmlformats.org/markup-compatibility/2006">
              <mc:Choice xmlns:v="urn:schemas-microsoft-com:vml" Requires="v">
                <p:oleObj spid="_x0000_s12317" name="Equation" r:id="rId1" imgW="3175000" imgH="228600" progId="Equation.3">
                  <p:embed/>
                </p:oleObj>
              </mc:Choice>
              <mc:Fallback>
                <p:oleObj name="Equation" r:id="rId1" imgW="3175000" imgH="228600"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99" y="1355611"/>
                        <a:ext cx="7451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p:cNvSpPr>
            <a:spLocks noChangeArrowheads="1"/>
          </p:cNvSpPr>
          <p:nvPr/>
        </p:nvSpPr>
        <p:spPr bwMode="auto">
          <a:xfrm>
            <a:off x="1930599" y="1892930"/>
            <a:ext cx="1128713" cy="5277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kern="0" dirty="0">
                <a:solidFill>
                  <a:srgbClr val="000000"/>
                </a:solidFill>
                <a:ea typeface="黑体" panose="02010609060101010101" pitchFamily="2" charset="-122"/>
              </a:rPr>
              <a:t>Routh </a:t>
            </a:r>
            <a:r>
              <a:rPr lang="zh-CN" altLang="en-US" sz="2400" b="1" kern="0" dirty="0">
                <a:solidFill>
                  <a:srgbClr val="000000"/>
                </a:solidFill>
                <a:ea typeface="黑体" panose="02010609060101010101" pitchFamily="2" charset="-122"/>
              </a:rPr>
              <a:t>：</a:t>
            </a:r>
            <a:endParaRPr lang="zh-CN" altLang="en-US" sz="2400" b="1" kern="0" dirty="0">
              <a:solidFill>
                <a:srgbClr val="000000"/>
              </a:solidFill>
              <a:ea typeface="黑体" panose="02010609060101010101" pitchFamily="2" charset="-122"/>
            </a:endParaRPr>
          </a:p>
        </p:txBody>
      </p:sp>
      <p:sp>
        <p:nvSpPr>
          <p:cNvPr id="23" name="Rectangle 22"/>
          <p:cNvSpPr>
            <a:spLocks noChangeArrowheads="1"/>
          </p:cNvSpPr>
          <p:nvPr/>
        </p:nvSpPr>
        <p:spPr bwMode="auto">
          <a:xfrm>
            <a:off x="911565" y="4665549"/>
            <a:ext cx="1174750" cy="45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000" b="1" kern="0" dirty="0">
                <a:solidFill>
                  <a:srgbClr val="000000"/>
                </a:solidFill>
                <a:ea typeface="黑体" panose="02010609060101010101" pitchFamily="2" charset="-122"/>
              </a:rPr>
              <a:t>解法</a:t>
            </a:r>
            <a:r>
              <a:rPr lang="en-US" altLang="zh-CN" sz="2000" b="1" kern="0" dirty="0">
                <a:solidFill>
                  <a:srgbClr val="000000"/>
                </a:solidFill>
                <a:ea typeface="黑体" panose="02010609060101010101" pitchFamily="2" charset="-122"/>
              </a:rPr>
              <a:t>II </a:t>
            </a:r>
            <a:r>
              <a:rPr lang="zh-CN" altLang="en-US" sz="2000" b="1" kern="0" dirty="0">
                <a:solidFill>
                  <a:srgbClr val="000000"/>
                </a:solidFill>
                <a:ea typeface="黑体" panose="02010609060101010101" pitchFamily="2" charset="-122"/>
              </a:rPr>
              <a:t>：</a:t>
            </a:r>
            <a:endParaRPr lang="zh-CN" altLang="en-US" sz="2000" b="1" kern="0" dirty="0">
              <a:solidFill>
                <a:srgbClr val="000000"/>
              </a:solidFill>
              <a:ea typeface="黑体" panose="02010609060101010101" pitchFamily="2" charset="-122"/>
            </a:endParaRPr>
          </a:p>
        </p:txBody>
      </p:sp>
      <p:graphicFrame>
        <p:nvGraphicFramePr>
          <p:cNvPr id="21513" name="Object 23"/>
          <p:cNvGraphicFramePr>
            <a:graphicFrameLocks noChangeAspect="1"/>
          </p:cNvGraphicFramePr>
          <p:nvPr/>
        </p:nvGraphicFramePr>
        <p:xfrm>
          <a:off x="2145053" y="4736986"/>
          <a:ext cx="5062538" cy="493713"/>
        </p:xfrm>
        <a:graphic>
          <a:graphicData uri="http://schemas.openxmlformats.org/presentationml/2006/ole">
            <mc:AlternateContent xmlns:mc="http://schemas.openxmlformats.org/markup-compatibility/2006">
              <mc:Choice xmlns:v="urn:schemas-microsoft-com:vml" Requires="v">
                <p:oleObj spid="_x0000_s12318" name="Equation" r:id="rId3" imgW="2336800" imgH="228600" progId="Equation.3">
                  <p:embed/>
                </p:oleObj>
              </mc:Choice>
              <mc:Fallback>
                <p:oleObj name="Equation" r:id="rId3" imgW="2336800" imgH="2286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053" y="4736986"/>
                        <a:ext cx="50625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4" name="Object 24"/>
          <p:cNvGraphicFramePr>
            <a:graphicFrameLocks noChangeAspect="1"/>
          </p:cNvGraphicFramePr>
          <p:nvPr/>
        </p:nvGraphicFramePr>
        <p:xfrm>
          <a:off x="2281578" y="5454536"/>
          <a:ext cx="3535363" cy="527050"/>
        </p:xfrm>
        <a:graphic>
          <a:graphicData uri="http://schemas.openxmlformats.org/presentationml/2006/ole">
            <mc:AlternateContent xmlns:mc="http://schemas.openxmlformats.org/markup-compatibility/2006">
              <mc:Choice xmlns:v="urn:schemas-microsoft-com:vml" Requires="v">
                <p:oleObj spid="_x0000_s12319" name="Equation" r:id="rId5" imgW="1778000" imgH="228600" progId="Equation.3">
                  <p:embed/>
                </p:oleObj>
              </mc:Choice>
              <mc:Fallback>
                <p:oleObj name="Equation" r:id="rId5" imgW="1778000" imgH="22860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578" y="5454536"/>
                        <a:ext cx="35353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5" name="Object 25"/>
          <p:cNvGraphicFramePr>
            <a:graphicFrameLocks noChangeAspect="1"/>
          </p:cNvGraphicFramePr>
          <p:nvPr/>
        </p:nvGraphicFramePr>
        <p:xfrm>
          <a:off x="2270465" y="6099061"/>
          <a:ext cx="3508375" cy="527050"/>
        </p:xfrm>
        <a:graphic>
          <a:graphicData uri="http://schemas.openxmlformats.org/presentationml/2006/ole">
            <mc:AlternateContent xmlns:mc="http://schemas.openxmlformats.org/markup-compatibility/2006">
              <mc:Choice xmlns:v="urn:schemas-microsoft-com:vml" Requires="v">
                <p:oleObj spid="_x0000_s12320" name="Equation" r:id="rId7" imgW="1714500" imgH="228600" progId="Equation.3">
                  <p:embed/>
                </p:oleObj>
              </mc:Choice>
              <mc:Fallback>
                <p:oleObj name="Equation" r:id="rId7" imgW="1714500" imgH="2286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465" y="6099061"/>
                        <a:ext cx="35083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AutoShape 26"/>
          <p:cNvSpPr/>
          <p:nvPr/>
        </p:nvSpPr>
        <p:spPr bwMode="auto">
          <a:xfrm>
            <a:off x="2143465" y="5630749"/>
            <a:ext cx="74613" cy="739775"/>
          </a:xfrm>
          <a:prstGeom prst="leftBrace">
            <a:avLst>
              <a:gd name="adj1" fmla="val 82624"/>
              <a:gd name="adj2" fmla="val 50000"/>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000" b="1" kern="0">
              <a:solidFill>
                <a:srgbClr val="000000"/>
              </a:solidFill>
              <a:latin typeface="黑体" panose="02010609060101010101" pitchFamily="2" charset="-122"/>
              <a:ea typeface="黑体" panose="02010609060101010101" pitchFamily="2" charset="-122"/>
            </a:endParaRPr>
          </a:p>
        </p:txBody>
      </p:sp>
      <p:sp>
        <p:nvSpPr>
          <p:cNvPr id="28" name="AutoShape 27"/>
          <p:cNvSpPr/>
          <p:nvPr/>
        </p:nvSpPr>
        <p:spPr bwMode="auto">
          <a:xfrm>
            <a:off x="6024903" y="5613286"/>
            <a:ext cx="76200" cy="685800"/>
          </a:xfrm>
          <a:prstGeom prst="leftBrace">
            <a:avLst>
              <a:gd name="adj1" fmla="val 75000"/>
              <a:gd name="adj2" fmla="val 50000"/>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000" b="1" kern="0">
              <a:solidFill>
                <a:srgbClr val="000000"/>
              </a:solidFill>
              <a:latin typeface="黑体" panose="02010609060101010101" pitchFamily="2" charset="-122"/>
              <a:ea typeface="黑体" panose="02010609060101010101" pitchFamily="2" charset="-122"/>
            </a:endParaRPr>
          </a:p>
        </p:txBody>
      </p:sp>
      <p:graphicFrame>
        <p:nvGraphicFramePr>
          <p:cNvPr id="21518" name="Object 28"/>
          <p:cNvGraphicFramePr>
            <a:graphicFrameLocks noChangeAspect="1"/>
          </p:cNvGraphicFramePr>
          <p:nvPr/>
        </p:nvGraphicFramePr>
        <p:xfrm>
          <a:off x="6139203" y="5402149"/>
          <a:ext cx="1417638" cy="511175"/>
        </p:xfrm>
        <a:graphic>
          <a:graphicData uri="http://schemas.openxmlformats.org/presentationml/2006/ole">
            <mc:AlternateContent xmlns:mc="http://schemas.openxmlformats.org/markup-compatibility/2006">
              <mc:Choice xmlns:v="urn:schemas-microsoft-com:vml" Requires="v">
                <p:oleObj spid="_x0000_s12321" name="Equation" r:id="rId9" imgW="596900" imgH="215900" progId="Equation.3">
                  <p:embed/>
                </p:oleObj>
              </mc:Choice>
              <mc:Fallback>
                <p:oleObj name="Equation" r:id="rId9" imgW="596900" imgH="215900"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9203" y="5402149"/>
                        <a:ext cx="14176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9" name="Object 29"/>
          <p:cNvGraphicFramePr>
            <a:graphicFrameLocks noChangeAspect="1"/>
          </p:cNvGraphicFramePr>
          <p:nvPr/>
        </p:nvGraphicFramePr>
        <p:xfrm>
          <a:off x="6162675" y="6043613"/>
          <a:ext cx="1589509" cy="481012"/>
        </p:xfrm>
        <a:graphic>
          <a:graphicData uri="http://schemas.openxmlformats.org/presentationml/2006/ole">
            <mc:AlternateContent xmlns:mc="http://schemas.openxmlformats.org/markup-compatibility/2006">
              <mc:Choice xmlns:v="urn:schemas-microsoft-com:vml" Requires="v">
                <p:oleObj spid="_x0000_s12322" name="Equation" r:id="rId11" imgW="469900" imgH="203200" progId="Equation.3">
                  <p:embed/>
                </p:oleObj>
              </mc:Choice>
              <mc:Fallback>
                <p:oleObj name="Equation" r:id="rId11" imgW="469900" imgH="20320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2675" y="6043613"/>
                        <a:ext cx="1589509" cy="481012"/>
                      </a:xfrm>
                      <a:prstGeom prst="rect">
                        <a:avLst/>
                      </a:prstGeom>
                      <a:noFill/>
                      <a:ln>
                        <a:noFill/>
                      </a:ln>
                    </p:spPr>
                  </p:pic>
                </p:oleObj>
              </mc:Fallback>
            </mc:AlternateContent>
          </a:graphicData>
        </a:graphic>
      </p:graphicFrame>
      <p:graphicFrame>
        <p:nvGraphicFramePr>
          <p:cNvPr id="21520" name="Object 30"/>
          <p:cNvGraphicFramePr>
            <a:graphicFrameLocks noChangeAspect="1"/>
          </p:cNvGraphicFramePr>
          <p:nvPr/>
        </p:nvGraphicFramePr>
        <p:xfrm>
          <a:off x="8440937" y="2400186"/>
          <a:ext cx="2933700" cy="3783013"/>
        </p:xfrm>
        <a:graphic>
          <a:graphicData uri="http://schemas.openxmlformats.org/presentationml/2006/ole">
            <mc:AlternateContent xmlns:mc="http://schemas.openxmlformats.org/markup-compatibility/2006">
              <mc:Choice xmlns:v="urn:schemas-microsoft-com:vml" Requires="v">
                <p:oleObj spid="_x0000_s12323" name="位图图像" r:id="rId13" imgW="2695575" imgH="3476625" progId="Paint.Picture">
                  <p:embed/>
                </p:oleObj>
              </mc:Choice>
              <mc:Fallback>
                <p:oleObj name="位图图像" r:id="rId13" imgW="2695575" imgH="3476625" progId="Paint.Picture">
                  <p:embed/>
                  <p:pic>
                    <p:nvPicPr>
                      <p:cNvPr id="0" name="Object 30"/>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0937" y="2400186"/>
                        <a:ext cx="2933700"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21" name="Object 31"/>
          <p:cNvGraphicFramePr>
            <a:graphicFrameLocks noChangeAspect="1"/>
          </p:cNvGraphicFramePr>
          <p:nvPr/>
        </p:nvGraphicFramePr>
        <p:xfrm>
          <a:off x="10849175" y="3087574"/>
          <a:ext cx="309563" cy="276225"/>
        </p:xfrm>
        <a:graphic>
          <a:graphicData uri="http://schemas.openxmlformats.org/presentationml/2006/ole">
            <mc:AlternateContent xmlns:mc="http://schemas.openxmlformats.org/markup-compatibility/2006">
              <mc:Choice xmlns:v="urn:schemas-microsoft-com:vml" Requires="v">
                <p:oleObj spid="_x0000_s12324" name="Equation" r:id="rId15" imgW="211455" imgH="194945" progId="Equation.3">
                  <p:embed/>
                </p:oleObj>
              </mc:Choice>
              <mc:Fallback>
                <p:oleObj name="Equation" r:id="rId15" imgW="211455" imgH="194945"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49175" y="3087574"/>
                        <a:ext cx="3095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2" name="Object 32"/>
          <p:cNvGraphicFramePr>
            <a:graphicFrameLocks noChangeAspect="1"/>
          </p:cNvGraphicFramePr>
          <p:nvPr/>
        </p:nvGraphicFramePr>
        <p:xfrm>
          <a:off x="10772975" y="5230699"/>
          <a:ext cx="457200" cy="276225"/>
        </p:xfrm>
        <a:graphic>
          <a:graphicData uri="http://schemas.openxmlformats.org/presentationml/2006/ole">
            <mc:AlternateContent xmlns:mc="http://schemas.openxmlformats.org/markup-compatibility/2006">
              <mc:Choice xmlns:v="urn:schemas-microsoft-com:vml" Requires="v">
                <p:oleObj spid="_x0000_s12325" name="Equation" r:id="rId17" imgW="313055" imgH="194945" progId="Equation.3">
                  <p:embed/>
                </p:oleObj>
              </mc:Choice>
              <mc:Fallback>
                <p:oleObj name="Equation" r:id="rId17" imgW="313055" imgH="194945"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72975" y="5230699"/>
                        <a:ext cx="4572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21"/>
          <p:cNvSpPr>
            <a:spLocks noChangeArrowheads="1"/>
          </p:cNvSpPr>
          <p:nvPr/>
        </p:nvSpPr>
        <p:spPr bwMode="auto">
          <a:xfrm>
            <a:off x="911424" y="698048"/>
            <a:ext cx="3251200" cy="504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kern="0" dirty="0">
                <a:solidFill>
                  <a:srgbClr val="FF0000"/>
                </a:solidFill>
                <a:latin typeface="黑体" panose="02010609060101010101" pitchFamily="2" charset="-122"/>
                <a:ea typeface="黑体" panose="02010609060101010101" pitchFamily="2" charset="-122"/>
              </a:rPr>
              <a:t>④ </a:t>
            </a:r>
            <a:r>
              <a:rPr lang="zh-CN" altLang="en-US" sz="2400" b="1" kern="0" dirty="0">
                <a:solidFill>
                  <a:srgbClr val="FF0000"/>
                </a:solidFill>
                <a:latin typeface="黑体" panose="02010609060101010101" pitchFamily="2" charset="-122"/>
                <a:ea typeface="黑体" panose="02010609060101010101" pitchFamily="2" charset="-122"/>
              </a:rPr>
              <a:t>与虚轴交点：</a:t>
            </a:r>
            <a:endParaRPr lang="en-US" altLang="zh-CN" sz="2400" b="1" kern="0" dirty="0">
              <a:solidFill>
                <a:srgbClr val="FF0000"/>
              </a:solidFill>
              <a:latin typeface="黑体" panose="02010609060101010101" pitchFamily="2" charset="-122"/>
              <a:ea typeface="黑体" panose="02010609060101010101" pitchFamily="2" charset="-122"/>
            </a:endParaRPr>
          </a:p>
        </p:txBody>
      </p:sp>
      <p:pic>
        <p:nvPicPr>
          <p:cNvPr id="21508" name="Picture 24" descr="C:\Documents and Settings\dell\Application Data\Tencent\Users\583458957\QQ\WinTemp\RichOle\]CMF4P83]1NA1QQ0E_~0{2V.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1544" y="2574017"/>
            <a:ext cx="54673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nvGraphicFramePr>
        <p:xfrm>
          <a:off x="1222208" y="325438"/>
          <a:ext cx="3841283" cy="1025525"/>
        </p:xfrm>
        <a:graphic>
          <a:graphicData uri="http://schemas.openxmlformats.org/presentationml/2006/ole">
            <mc:AlternateContent xmlns:mc="http://schemas.openxmlformats.org/markup-compatibility/2006">
              <mc:Choice xmlns:v="urn:schemas-microsoft-com:vml" Requires="v">
                <p:oleObj spid="_x0000_s13332" name="Equation" r:id="rId1" imgW="1536700" imgH="419100" progId="Equation.3">
                  <p:embed/>
                </p:oleObj>
              </mc:Choice>
              <mc:Fallback>
                <p:oleObj name="Equation" r:id="rId1" imgW="1536700" imgH="4191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208" y="325438"/>
                        <a:ext cx="3841283" cy="1025525"/>
                      </a:xfrm>
                      <a:prstGeom prst="rect">
                        <a:avLst/>
                      </a:prstGeom>
                      <a:noFill/>
                      <a:ln>
                        <a:noFill/>
                      </a:ln>
                      <a:effectLst/>
                    </p:spPr>
                  </p:pic>
                </p:oleObj>
              </mc:Fallback>
            </mc:AlternateContent>
          </a:graphicData>
        </a:graphic>
      </p:graphicFrame>
      <p:graphicFrame>
        <p:nvGraphicFramePr>
          <p:cNvPr id="22531" name="Object 4"/>
          <p:cNvGraphicFramePr>
            <a:graphicFrameLocks noChangeAspect="1"/>
          </p:cNvGraphicFramePr>
          <p:nvPr/>
        </p:nvGraphicFramePr>
        <p:xfrm>
          <a:off x="7392144" y="1447800"/>
          <a:ext cx="3657600" cy="2035175"/>
        </p:xfrm>
        <a:graphic>
          <a:graphicData uri="http://schemas.openxmlformats.org/presentationml/2006/ole">
            <mc:AlternateContent xmlns:mc="http://schemas.openxmlformats.org/markup-compatibility/2006">
              <mc:Choice xmlns:v="urn:schemas-microsoft-com:vml" Requires="v">
                <p:oleObj spid="_x0000_s13333" name="Equation" r:id="rId3" imgW="1459865" imgH="812165" progId="Equation.3">
                  <p:embed/>
                </p:oleObj>
              </mc:Choice>
              <mc:Fallback>
                <p:oleObj name="Equation" r:id="rId3" imgW="1459865" imgH="81216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144" y="1447800"/>
                        <a:ext cx="3657600" cy="203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6"/>
          <p:cNvGraphicFramePr>
            <a:graphicFrameLocks noChangeAspect="1"/>
          </p:cNvGraphicFramePr>
          <p:nvPr/>
        </p:nvGraphicFramePr>
        <p:xfrm>
          <a:off x="2099347" y="959669"/>
          <a:ext cx="4137025" cy="2747962"/>
        </p:xfrm>
        <a:graphic>
          <a:graphicData uri="http://schemas.openxmlformats.org/presentationml/2006/ole">
            <mc:AlternateContent xmlns:mc="http://schemas.openxmlformats.org/markup-compatibility/2006">
              <mc:Choice xmlns:v="urn:schemas-microsoft-com:vml" Requires="v">
                <p:oleObj spid="_x0000_s13334" name="VISIO" r:id="rId5" imgW="3147060" imgH="2747645" progId="Visio.Drawing.6">
                  <p:embed/>
                </p:oleObj>
              </mc:Choice>
              <mc:Fallback>
                <p:oleObj name="VISIO" r:id="rId5" imgW="3147060" imgH="2747645"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347" y="959669"/>
                        <a:ext cx="4137025" cy="274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7"/>
          <p:cNvGraphicFramePr>
            <a:graphicFrameLocks noChangeAspect="1"/>
          </p:cNvGraphicFramePr>
          <p:nvPr/>
        </p:nvGraphicFramePr>
        <p:xfrm>
          <a:off x="1222208" y="3399126"/>
          <a:ext cx="5006507" cy="1020763"/>
        </p:xfrm>
        <a:graphic>
          <a:graphicData uri="http://schemas.openxmlformats.org/presentationml/2006/ole">
            <mc:AlternateContent xmlns:mc="http://schemas.openxmlformats.org/markup-compatibility/2006">
              <mc:Choice xmlns:v="urn:schemas-microsoft-com:vml" Requires="v">
                <p:oleObj spid="_x0000_s13335" name="Equation" r:id="rId7" imgW="1930400" imgH="419100" progId="Equation.3">
                  <p:embed/>
                </p:oleObj>
              </mc:Choice>
              <mc:Fallback>
                <p:oleObj name="Equation" r:id="rId7" imgW="1930400" imgH="4191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208" y="3399126"/>
                        <a:ext cx="5006507" cy="1020763"/>
                      </a:xfrm>
                      <a:prstGeom prst="rect">
                        <a:avLst/>
                      </a:prstGeom>
                      <a:noFill/>
                      <a:ln>
                        <a:noFill/>
                      </a:ln>
                      <a:effectLst/>
                    </p:spPr>
                  </p:pic>
                </p:oleObj>
              </mc:Fallback>
            </mc:AlternateContent>
          </a:graphicData>
        </a:graphic>
      </p:graphicFrame>
      <p:graphicFrame>
        <p:nvGraphicFramePr>
          <p:cNvPr id="22534" name="Object 8"/>
          <p:cNvGraphicFramePr>
            <a:graphicFrameLocks noChangeAspect="1"/>
          </p:cNvGraphicFramePr>
          <p:nvPr/>
        </p:nvGraphicFramePr>
        <p:xfrm>
          <a:off x="1678423" y="4476589"/>
          <a:ext cx="4518025" cy="2209800"/>
        </p:xfrm>
        <a:graphic>
          <a:graphicData uri="http://schemas.openxmlformats.org/presentationml/2006/ole">
            <mc:AlternateContent xmlns:mc="http://schemas.openxmlformats.org/markup-compatibility/2006">
              <mc:Choice xmlns:v="urn:schemas-microsoft-com:vml" Requires="v">
                <p:oleObj spid="_x0000_s13336" name="VISIO" r:id="rId9" imgW="3375660" imgH="1905000" progId="Visio.Drawing.6">
                  <p:embed/>
                </p:oleObj>
              </mc:Choice>
              <mc:Fallback>
                <p:oleObj name="VISIO" r:id="rId9" imgW="3375660" imgH="1905000" progId="Visio.Drawing.6">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8423" y="4476589"/>
                        <a:ext cx="45180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9"/>
          <p:cNvGraphicFramePr>
            <a:graphicFrameLocks noChangeAspect="1"/>
          </p:cNvGraphicFramePr>
          <p:nvPr/>
        </p:nvGraphicFramePr>
        <p:xfrm>
          <a:off x="7221775" y="3909508"/>
          <a:ext cx="1301750" cy="1524000"/>
        </p:xfrm>
        <a:graphic>
          <a:graphicData uri="http://schemas.openxmlformats.org/presentationml/2006/ole">
            <mc:AlternateContent xmlns:mc="http://schemas.openxmlformats.org/markup-compatibility/2006">
              <mc:Choice xmlns:v="urn:schemas-microsoft-com:vml" Requires="v">
                <p:oleObj spid="_x0000_s13337" name="Equation" r:id="rId11" imgW="520700" imgH="609600" progId="Equation.3">
                  <p:embed/>
                </p:oleObj>
              </mc:Choice>
              <mc:Fallback>
                <p:oleObj name="Equation" r:id="rId11" imgW="520700" imgH="6096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21775" y="3909508"/>
                        <a:ext cx="130175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图片 1"/>
          <p:cNvPicPr>
            <a:picLocks noChangeAspect="1"/>
          </p:cNvPicPr>
          <p:nvPr/>
        </p:nvPicPr>
        <p:blipFill>
          <a:blip r:embed="rId13"/>
          <a:stretch>
            <a:fillRect/>
          </a:stretch>
        </p:blipFill>
        <p:spPr>
          <a:xfrm>
            <a:off x="7156479" y="2769791"/>
            <a:ext cx="615749" cy="463336"/>
          </a:xfrm>
          <a:prstGeom prst="rect">
            <a:avLst/>
          </a:prstGeom>
        </p:spPr>
      </p:pic>
      <p:pic>
        <p:nvPicPr>
          <p:cNvPr id="3" name="图片 2"/>
          <p:cNvPicPr>
            <a:picLocks noChangeAspect="1"/>
          </p:cNvPicPr>
          <p:nvPr/>
        </p:nvPicPr>
        <p:blipFill>
          <a:blip r:embed="rId14"/>
          <a:stretch>
            <a:fillRect/>
          </a:stretch>
        </p:blipFill>
        <p:spPr>
          <a:xfrm>
            <a:off x="7190009" y="1667325"/>
            <a:ext cx="548688" cy="463336"/>
          </a:xfrm>
          <a:prstGeom prst="rect">
            <a:avLst/>
          </a:prstGeom>
        </p:spPr>
      </p:pic>
      <p:pic>
        <p:nvPicPr>
          <p:cNvPr id="4" name="图片 3"/>
          <p:cNvPicPr>
            <a:picLocks noChangeAspect="1"/>
          </p:cNvPicPr>
          <p:nvPr/>
        </p:nvPicPr>
        <p:blipFill>
          <a:blip r:embed="rId15"/>
          <a:stretch>
            <a:fillRect/>
          </a:stretch>
        </p:blipFill>
        <p:spPr>
          <a:xfrm>
            <a:off x="7053406" y="3890437"/>
            <a:ext cx="548688" cy="463336"/>
          </a:xfrm>
          <a:prstGeom prst="rect">
            <a:avLst/>
          </a:prstGeom>
        </p:spPr>
      </p:pic>
      <p:pic>
        <p:nvPicPr>
          <p:cNvPr id="5" name="图片 4"/>
          <p:cNvPicPr>
            <a:picLocks noChangeAspect="1"/>
          </p:cNvPicPr>
          <p:nvPr/>
        </p:nvPicPr>
        <p:blipFill>
          <a:blip r:embed="rId16"/>
          <a:stretch>
            <a:fillRect/>
          </a:stretch>
        </p:blipFill>
        <p:spPr>
          <a:xfrm>
            <a:off x="6956643" y="4742960"/>
            <a:ext cx="615749" cy="457240"/>
          </a:xfrm>
          <a:prstGeom prst="rect">
            <a:avLst/>
          </a:prstGeom>
        </p:spPr>
      </p:pic>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1037219" y="4142820"/>
            <a:ext cx="8394700" cy="652462"/>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Rectangle 11"/>
          <p:cNvSpPr>
            <a:spLocks noChangeArrowheads="1"/>
          </p:cNvSpPr>
          <p:nvPr/>
        </p:nvSpPr>
        <p:spPr bwMode="auto">
          <a:xfrm>
            <a:off x="631710" y="409485"/>
            <a:ext cx="6616815" cy="59221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spc="4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spc="4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7  </a:t>
            </a:r>
            <a:r>
              <a:rPr lang="zh-CN" altLang="en-US" sz="2800" b="1" spc="400"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根轨迹的出射角</a:t>
            </a:r>
            <a:r>
              <a:rPr lang="en-US" altLang="zh-CN" sz="2800" b="1" spc="400"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spc="400"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入射角</a:t>
            </a:r>
            <a:endParaRPr lang="zh-CN" altLang="en-US" sz="2800" b="1" i="1" spc="400"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2355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379538"/>
            <a:ext cx="6719019"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Rectangle 5"/>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3558" name="对象 8"/>
          <p:cNvGraphicFramePr>
            <a:graphicFrameLocks noChangeAspect="1"/>
          </p:cNvGraphicFramePr>
          <p:nvPr/>
        </p:nvGraphicFramePr>
        <p:xfrm>
          <a:off x="2986088" y="3105150"/>
          <a:ext cx="3008312" cy="642938"/>
        </p:xfrm>
        <a:graphic>
          <a:graphicData uri="http://schemas.openxmlformats.org/presentationml/2006/ole">
            <mc:AlternateContent xmlns:mc="http://schemas.openxmlformats.org/markup-compatibility/2006">
              <mc:Choice xmlns:v="urn:schemas-microsoft-com:vml" Requires="v">
                <p:oleObj spid="_x0000_s14350" name="Equation" r:id="rId3" imgW="1117600" imgH="241300" progId="Equation.DSMT4">
                  <p:embed/>
                </p:oleObj>
              </mc:Choice>
              <mc:Fallback>
                <p:oleObj name="Equation" r:id="rId3" imgW="1117600" imgH="2413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3105150"/>
                        <a:ext cx="300831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08732" y="3266039"/>
            <a:ext cx="1300162" cy="461665"/>
          </a:xfrm>
          <a:prstGeom prst="rect">
            <a:avLst/>
          </a:prstGeom>
          <a:solidFill>
            <a:srgbClr val="FFFFCC"/>
          </a:solidFill>
        </p:spPr>
        <p:txBody>
          <a:bodyPr wrap="square">
            <a:spAutoFit/>
          </a:bodyPr>
          <a:lstStyle/>
          <a:p>
            <a:pPr algn="ctr">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400" dirty="0">
              <a:solidFill>
                <a:srgbClr val="FF0000"/>
              </a:solidFill>
            </a:endParaRPr>
          </a:p>
        </p:txBody>
      </p:sp>
      <p:sp>
        <p:nvSpPr>
          <p:cNvPr id="11" name="矩形 10"/>
          <p:cNvSpPr/>
          <p:nvPr/>
        </p:nvSpPr>
        <p:spPr>
          <a:xfrm>
            <a:off x="6215114" y="3168651"/>
            <a:ext cx="1112805" cy="527709"/>
          </a:xfrm>
          <a:prstGeom prst="rect">
            <a:avLst/>
          </a:prstGeom>
          <a:solidFill>
            <a:srgbClr val="FFFFCC"/>
          </a:solidFill>
        </p:spPr>
        <p:txBody>
          <a:bodyPr wrap="none">
            <a:spAutoFit/>
          </a:bodyPr>
          <a:lstStyle/>
          <a:p>
            <a:pPr algn="ctr">
              <a:lnSpc>
                <a:spcPct val="130000"/>
              </a:lnSpc>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入射角</a:t>
            </a:r>
            <a:endParaRPr lang="zh-CN" altLang="en-US" sz="2400" b="1" i="1" dirty="0">
              <a:solidFill>
                <a:srgbClr val="FF0000"/>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sp>
        <p:nvSpPr>
          <p:cNvPr id="23561" name="Rectangle 7"/>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3562" name="对象 12"/>
          <p:cNvGraphicFramePr>
            <a:graphicFrameLocks noChangeAspect="1"/>
          </p:cNvGraphicFramePr>
          <p:nvPr/>
        </p:nvGraphicFramePr>
        <p:xfrm>
          <a:off x="7594600" y="3078163"/>
          <a:ext cx="2808288" cy="576262"/>
        </p:xfrm>
        <a:graphic>
          <a:graphicData uri="http://schemas.openxmlformats.org/presentationml/2006/ole">
            <mc:AlternateContent xmlns:mc="http://schemas.openxmlformats.org/markup-compatibility/2006">
              <mc:Choice xmlns:v="urn:schemas-microsoft-com:vml" Requires="v">
                <p:oleObj spid="_x0000_s14351" name="Equation" r:id="rId5" imgW="1117600" imgH="228600" progId="Equation.DSMT4">
                  <p:embed/>
                </p:oleObj>
              </mc:Choice>
              <mc:Fallback>
                <p:oleObj name="Equation" r:id="rId5" imgW="1117600" imgH="228600"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600" y="3078163"/>
                        <a:ext cx="28082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Rectangle 9"/>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3564" name="对象 14"/>
          <p:cNvGraphicFramePr>
            <a:graphicFrameLocks noChangeAspect="1"/>
          </p:cNvGraphicFramePr>
          <p:nvPr/>
        </p:nvGraphicFramePr>
        <p:xfrm>
          <a:off x="1294394" y="4312683"/>
          <a:ext cx="354012" cy="423863"/>
        </p:xfrm>
        <a:graphic>
          <a:graphicData uri="http://schemas.openxmlformats.org/presentationml/2006/ole">
            <mc:AlternateContent xmlns:mc="http://schemas.openxmlformats.org/markup-compatibility/2006">
              <mc:Choice xmlns:v="urn:schemas-microsoft-com:vml" Requires="v">
                <p:oleObj spid="_x0000_s14352" name="Equation" r:id="rId7" imgW="139700" imgH="165100" progId="Equation.DSMT4">
                  <p:embed/>
                </p:oleObj>
              </mc:Choice>
              <mc:Fallback>
                <p:oleObj name="Equation" r:id="rId7" imgW="139700" imgH="165100"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394" y="4312683"/>
                        <a:ext cx="3540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0"/>
          <p:cNvSpPr>
            <a:spLocks noChangeArrowheads="1"/>
          </p:cNvSpPr>
          <p:nvPr/>
        </p:nvSpPr>
        <p:spPr bwMode="auto">
          <a:xfrm>
            <a:off x="1708732" y="4168221"/>
            <a:ext cx="80057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为其他开环零极点对出射点或入射点提供的相角 </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3568" name="Rectangle 1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3569" name="对象 20"/>
          <p:cNvGraphicFramePr>
            <a:graphicFrameLocks noChangeAspect="1"/>
          </p:cNvGraphicFramePr>
          <p:nvPr/>
        </p:nvGraphicFramePr>
        <p:xfrm>
          <a:off x="3647728" y="5045552"/>
          <a:ext cx="3300412" cy="1255712"/>
        </p:xfrm>
        <a:graphic>
          <a:graphicData uri="http://schemas.openxmlformats.org/presentationml/2006/ole">
            <mc:AlternateContent xmlns:mc="http://schemas.openxmlformats.org/markup-compatibility/2006">
              <mc:Choice xmlns:v="urn:schemas-microsoft-com:vml" Requires="v">
                <p:oleObj spid="_x0000_s14353" name="Equation" r:id="rId9" imgW="1155065" imgH="444500" progId="Equation.DSMT4">
                  <p:embed/>
                </p:oleObj>
              </mc:Choice>
              <mc:Fallback>
                <p:oleObj name="Equation" r:id="rId9" imgW="1155065" imgH="444500" progId="Equation.DSMT4">
                  <p:embed/>
                  <p:pic>
                    <p:nvPicPr>
                      <p:cNvPr id="0" name="对象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7728" y="5045552"/>
                        <a:ext cx="3300412"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0" name="Rectangle 15"/>
          <p:cNvSpPr>
            <a:spLocks noChangeArrowheads="1"/>
          </p:cNvSpPr>
          <p:nvPr/>
        </p:nvSpPr>
        <p:spPr bwMode="auto">
          <a:xfrm>
            <a:off x="1524001" y="2073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574589" y="3045899"/>
            <a:ext cx="7699375" cy="720725"/>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6249947" y="4546372"/>
            <a:ext cx="3822700" cy="798513"/>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45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81538"/>
          <a:stretch>
            <a:fillRect/>
          </a:stretch>
        </p:blipFill>
        <p:spPr bwMode="auto">
          <a:xfrm>
            <a:off x="2075446" y="2234409"/>
            <a:ext cx="241935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r="50000"/>
          <a:stretch>
            <a:fillRect/>
          </a:stretch>
        </p:blipFill>
        <p:spPr bwMode="auto">
          <a:xfrm>
            <a:off x="1861926" y="2858574"/>
            <a:ext cx="7129462"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574589" y="3933310"/>
            <a:ext cx="4206601" cy="46166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zh-CN" sz="24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根轨迹的渐近线与实轴夹角为</a:t>
            </a:r>
            <a:endPar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4583" name="Rectangle 9"/>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4584" name="对象 8"/>
          <p:cNvGraphicFramePr>
            <a:graphicFrameLocks noChangeAspect="1"/>
          </p:cNvGraphicFramePr>
          <p:nvPr/>
        </p:nvGraphicFramePr>
        <p:xfrm>
          <a:off x="2075446" y="4590185"/>
          <a:ext cx="3906837" cy="931863"/>
        </p:xfrm>
        <a:graphic>
          <a:graphicData uri="http://schemas.openxmlformats.org/presentationml/2006/ole">
            <mc:AlternateContent xmlns:mc="http://schemas.openxmlformats.org/markup-compatibility/2006">
              <mc:Choice xmlns:v="urn:schemas-microsoft-com:vml" Requires="v">
                <p:oleObj spid="_x0000_s15368" name="Equation" r:id="rId5" imgW="1637665" imgH="393700" progId="Equation.DSMT4">
                  <p:embed/>
                </p:oleObj>
              </mc:Choice>
              <mc:Fallback>
                <p:oleObj name="Equation" r:id="rId5" imgW="1637665" imgH="3937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446" y="4590185"/>
                        <a:ext cx="390683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4727848" y="2269669"/>
            <a:ext cx="661960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defRPr/>
            </a:pPr>
            <a:r>
              <a:rPr lang="zh-CN" altLang="zh-CN" sz="2400" b="1" kern="1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只有一条根轨迹趋向无穷远，渐近线亦只有一条</a:t>
            </a:r>
            <a:endPar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24586"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r="71735"/>
          <a:stretch>
            <a:fillRect/>
          </a:stretch>
        </p:blipFill>
        <p:spPr bwMode="auto">
          <a:xfrm>
            <a:off x="6600089" y="4471536"/>
            <a:ext cx="353377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2535932" y="5634819"/>
            <a:ext cx="3287713" cy="46166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zh-CN" altLang="zh-CN" sz="2400" b="1" kern="1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rPr>
              <a:t>渐近线与负实轴重合</a:t>
            </a:r>
            <a:endParaRPr lang="zh-CN" altLang="en-US" sz="2400" b="1" kern="1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a:endParaRPr>
          </a:p>
        </p:txBody>
      </p:sp>
      <p:sp>
        <p:nvSpPr>
          <p:cNvPr id="18" name="Rectangle 7"/>
          <p:cNvSpPr>
            <a:spLocks noChangeArrowheads="1"/>
          </p:cNvSpPr>
          <p:nvPr/>
        </p:nvSpPr>
        <p:spPr bwMode="auto">
          <a:xfrm>
            <a:off x="0" y="258877"/>
            <a:ext cx="8613775" cy="573042"/>
          </a:xfrm>
          <a:prstGeom prst="rect">
            <a:avLst/>
          </a:prstGeom>
          <a:solidFill>
            <a:srgbClr val="CCECFF"/>
          </a:solidFill>
          <a:ln>
            <a:noFill/>
          </a:ln>
          <a:effectLst/>
        </p:spPr>
        <p:txBody>
          <a:bodyPr>
            <a:spAutoFit/>
          </a:bodyPr>
          <a:lstStyle/>
          <a:p>
            <a:pPr>
              <a:lnSpc>
                <a:spcPct val="130000"/>
              </a:lnSpc>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单位反馈系统的开环传递函数如下，绘制根轨迹。</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24589" name="Object 8"/>
          <p:cNvGraphicFramePr>
            <a:graphicFrameLocks noChangeAspect="1"/>
          </p:cNvGraphicFramePr>
          <p:nvPr/>
        </p:nvGraphicFramePr>
        <p:xfrm>
          <a:off x="1644552" y="907245"/>
          <a:ext cx="5070475" cy="1139825"/>
        </p:xfrm>
        <a:graphic>
          <a:graphicData uri="http://schemas.openxmlformats.org/presentationml/2006/ole">
            <mc:AlternateContent xmlns:mc="http://schemas.openxmlformats.org/markup-compatibility/2006">
              <mc:Choice xmlns:v="urn:schemas-microsoft-com:vml" Requires="v">
                <p:oleObj spid="_x0000_s15369" name="Equation" r:id="rId8" imgW="1981200" imgH="444500" progId="Equation.DSMT4">
                  <p:embed/>
                </p:oleObj>
              </mc:Choice>
              <mc:Fallback>
                <p:oleObj name="Equation" r:id="rId8" imgW="1981200" imgH="4445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4552" y="907245"/>
                        <a:ext cx="50704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矩形 2"/>
          <p:cNvSpPr/>
          <p:nvPr/>
        </p:nvSpPr>
        <p:spPr>
          <a:xfrm>
            <a:off x="346108" y="245419"/>
            <a:ext cx="1728358" cy="600229"/>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marL="457200" indent="-457200">
              <a:lnSpc>
                <a:spcPct val="130000"/>
              </a:lnSpc>
              <a:buFont typeface="Wingdings" panose="05000000000000000000" pitchFamily="2" charset="2"/>
              <a:buChar char="u"/>
              <a:defRPr/>
            </a:pP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800" b="1" i="1" dirty="0">
              <a:solidFill>
                <a:schemeClr val="tx1"/>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sp>
        <p:nvSpPr>
          <p:cNvPr id="25603" name="Rectangle 1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5604" name="对象 4"/>
          <p:cNvGraphicFramePr>
            <a:graphicFrameLocks noChangeAspect="1"/>
          </p:cNvGraphicFramePr>
          <p:nvPr/>
        </p:nvGraphicFramePr>
        <p:xfrm>
          <a:off x="1524001" y="4289688"/>
          <a:ext cx="9139238" cy="1123950"/>
        </p:xfrm>
        <a:graphic>
          <a:graphicData uri="http://schemas.openxmlformats.org/presentationml/2006/ole">
            <mc:AlternateContent xmlns:mc="http://schemas.openxmlformats.org/markup-compatibility/2006">
              <mc:Choice xmlns:v="urn:schemas-microsoft-com:vml" Requires="v">
                <p:oleObj spid="_x0000_s16395" name="Equation" r:id="rId1" imgW="4406900" imgH="482600" progId="Equation.DSMT4">
                  <p:embed/>
                </p:oleObj>
              </mc:Choice>
              <mc:Fallback>
                <p:oleObj name="Equation" r:id="rId1" imgW="4406900" imgH="482600" progId="Equation.DSMT4">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289688"/>
                        <a:ext cx="9139238" cy="1123950"/>
                      </a:xfrm>
                      <a:prstGeom prst="rect">
                        <a:avLst/>
                      </a:prstGeom>
                      <a:noFill/>
                      <a:ln>
                        <a:noFill/>
                      </a:ln>
                    </p:spPr>
                  </p:pic>
                </p:oleObj>
              </mc:Fallback>
            </mc:AlternateContent>
          </a:graphicData>
        </a:graphic>
      </p:graphicFrame>
      <p:sp>
        <p:nvSpPr>
          <p:cNvPr id="25605" name="Rectangle 17"/>
          <p:cNvSpPr>
            <a:spLocks noChangeArrowheads="1"/>
          </p:cNvSpPr>
          <p:nvPr/>
        </p:nvSpPr>
        <p:spPr bwMode="auto">
          <a:xfrm>
            <a:off x="1524001" y="2454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pic>
        <p:nvPicPr>
          <p:cNvPr id="25606" name="Picture 18" descr="C:\Documents and Settings\dell\Application Data\Tencent\Users\583458957\QQ\WinTemp\RichOle\%@V88BC5X$[]619L[48)OU2.png"/>
          <p:cNvPicPr>
            <a:picLocks noChangeAspect="1" noChangeArrowheads="1"/>
          </p:cNvPicPr>
          <p:nvPr/>
        </p:nvPicPr>
        <p:blipFill>
          <a:blip r:embed="rId3">
            <a:extLst>
              <a:ext uri="{28A0092B-C50C-407E-A947-70E740481C1C}">
                <a14:useLocalDpi xmlns:a14="http://schemas.microsoft.com/office/drawing/2010/main" val="0"/>
              </a:ext>
            </a:extLst>
          </a:blip>
          <a:srcRect b="7805"/>
          <a:stretch>
            <a:fillRect/>
          </a:stretch>
        </p:blipFill>
        <p:spPr bwMode="auto">
          <a:xfrm>
            <a:off x="2351584" y="209541"/>
            <a:ext cx="5688632" cy="403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Rectangle 23"/>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pSp>
        <p:nvGrpSpPr>
          <p:cNvPr id="25608" name="组合 13"/>
          <p:cNvGrpSpPr/>
          <p:nvPr/>
        </p:nvGrpSpPr>
        <p:grpSpPr bwMode="auto">
          <a:xfrm>
            <a:off x="2888343" y="5877272"/>
            <a:ext cx="5739282" cy="1030288"/>
            <a:chOff x="1475656" y="6172475"/>
            <a:chExt cx="5400600" cy="840759"/>
          </a:xfrm>
        </p:grpSpPr>
        <p:sp>
          <p:nvSpPr>
            <p:cNvPr id="11" name="圆角矩形 10"/>
            <p:cNvSpPr/>
            <p:nvPr/>
          </p:nvSpPr>
          <p:spPr>
            <a:xfrm>
              <a:off x="1475656" y="6266350"/>
              <a:ext cx="5400600" cy="549278"/>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5612"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r="70496"/>
            <a:stretch>
              <a:fillRect/>
            </a:stretch>
          </p:blipFill>
          <p:spPr bwMode="auto">
            <a:xfrm>
              <a:off x="1850950" y="6172475"/>
              <a:ext cx="3293330" cy="840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13" name="对象 9"/>
            <p:cNvGraphicFramePr>
              <a:graphicFrameLocks noChangeAspect="1"/>
            </p:cNvGraphicFramePr>
            <p:nvPr/>
          </p:nvGraphicFramePr>
          <p:xfrm>
            <a:off x="5172655" y="6328698"/>
            <a:ext cx="1478824" cy="486930"/>
          </p:xfrm>
          <a:graphic>
            <a:graphicData uri="http://schemas.openxmlformats.org/presentationml/2006/ole">
              <mc:AlternateContent xmlns:mc="http://schemas.openxmlformats.org/markup-compatibility/2006">
                <mc:Choice xmlns:v="urn:schemas-microsoft-com:vml" Requires="v">
                  <p:oleObj spid="_x0000_s16396" name="Equation" r:id="rId6" imgW="786765" imgH="254000" progId="Equation.DSMT4">
                    <p:embed/>
                  </p:oleObj>
                </mc:Choice>
                <mc:Fallback>
                  <p:oleObj name="Equation" r:id="rId6" imgW="786765" imgH="2540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655" y="6328698"/>
                          <a:ext cx="1478824"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609" name="Rectangle 27"/>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5610" name="对象 12"/>
          <p:cNvGraphicFramePr>
            <a:graphicFrameLocks noChangeAspect="1"/>
          </p:cNvGraphicFramePr>
          <p:nvPr/>
        </p:nvGraphicFramePr>
        <p:xfrm>
          <a:off x="2063750" y="5445126"/>
          <a:ext cx="7245350" cy="504825"/>
        </p:xfrm>
        <a:graphic>
          <a:graphicData uri="http://schemas.openxmlformats.org/presentationml/2006/ole">
            <mc:AlternateContent xmlns:mc="http://schemas.openxmlformats.org/markup-compatibility/2006">
              <mc:Choice xmlns:v="urn:schemas-microsoft-com:vml" Requires="v">
                <p:oleObj spid="_x0000_s16397" name="Equation" r:id="rId8" imgW="3289300" imgH="228600" progId="Equation.DSMT4">
                  <p:embed/>
                </p:oleObj>
              </mc:Choice>
              <mc:Fallback>
                <p:oleObj name="Equation" r:id="rId8" imgW="3289300" imgH="2286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3750" y="5445126"/>
                        <a:ext cx="7245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390" y="201458"/>
            <a:ext cx="1728358" cy="600229"/>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marL="457200" indent="-457200">
              <a:lnSpc>
                <a:spcPct val="130000"/>
              </a:lnSpc>
              <a:buFont typeface="Wingdings" panose="05000000000000000000" pitchFamily="2" charset="2"/>
              <a:buChar char="u"/>
              <a:defRPr/>
            </a:pPr>
            <a:r>
              <a:rPr lang="zh-CN" altLang="en-US" sz="28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入射角</a:t>
            </a:r>
            <a:endParaRPr lang="zh-CN" altLang="en-US" sz="2800" b="1" i="1" dirty="0">
              <a:solidFill>
                <a:prstClr val="black"/>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pic>
        <p:nvPicPr>
          <p:cNvPr id="26627" name="Picture 4" descr="C:\Documents and Settings\dell\Application Data\Tencent\Users\583458957\QQ\WinTemp\RichOle\W9VVOWANOT2Y66R{US)({)U.png"/>
          <p:cNvPicPr>
            <a:picLocks noChangeAspect="1" noChangeArrowheads="1"/>
          </p:cNvPicPr>
          <p:nvPr/>
        </p:nvPicPr>
        <p:blipFill>
          <a:blip r:embed="rId1">
            <a:extLst>
              <a:ext uri="{28A0092B-C50C-407E-A947-70E740481C1C}">
                <a14:useLocalDpi xmlns:a14="http://schemas.microsoft.com/office/drawing/2010/main" val="0"/>
              </a:ext>
            </a:extLst>
          </a:blip>
          <a:srcRect b="7813"/>
          <a:stretch>
            <a:fillRect/>
          </a:stretch>
        </p:blipFill>
        <p:spPr bwMode="auto">
          <a:xfrm>
            <a:off x="2207568" y="230833"/>
            <a:ext cx="5544616" cy="413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26629" name="对象 8"/>
          <p:cNvGraphicFramePr>
            <a:graphicFrameLocks noChangeAspect="1"/>
          </p:cNvGraphicFramePr>
          <p:nvPr/>
        </p:nvGraphicFramePr>
        <p:xfrm>
          <a:off x="1631951" y="4422775"/>
          <a:ext cx="9045575" cy="1633538"/>
        </p:xfrm>
        <a:graphic>
          <a:graphicData uri="http://schemas.openxmlformats.org/presentationml/2006/ole">
            <mc:AlternateContent xmlns:mc="http://schemas.openxmlformats.org/markup-compatibility/2006">
              <mc:Choice xmlns:v="urn:schemas-microsoft-com:vml" Requires="v">
                <p:oleObj spid="_x0000_s17413" name="Equation" r:id="rId2" imgW="4432300" imgH="723900" progId="Equation.DSMT4">
                  <p:embed/>
                </p:oleObj>
              </mc:Choice>
              <mc:Fallback>
                <p:oleObj name="Equation" r:id="rId2" imgW="4432300" imgH="723900" progId="Equation.DSMT4">
                  <p:embed/>
                  <p:pic>
                    <p:nvPicPr>
                      <p:cNvPr id="0"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4422775"/>
                        <a:ext cx="90455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圆角矩形 14"/>
          <p:cNvSpPr/>
          <p:nvPr/>
        </p:nvSpPr>
        <p:spPr>
          <a:xfrm>
            <a:off x="3021014" y="6073776"/>
            <a:ext cx="5811837" cy="671513"/>
          </a:xfrm>
          <a:prstGeom prst="roundRect">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3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45567"/>
          <a:stretch>
            <a:fillRect/>
          </a:stretch>
        </p:blipFill>
        <p:spPr bwMode="auto">
          <a:xfrm>
            <a:off x="3092450" y="5972175"/>
            <a:ext cx="6027738"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3352" y="216737"/>
            <a:ext cx="2089150" cy="601663"/>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marL="457200" indent="-457200">
              <a:lnSpc>
                <a:spcPct val="130000"/>
              </a:lnSpc>
              <a:buFont typeface="Wingdings" panose="05000000000000000000" pitchFamily="2" charset="2"/>
              <a:buChar char="u"/>
              <a:defRPr/>
            </a:pPr>
            <a:r>
              <a:rPr lang="zh-CN" altLang="en-US" sz="2800" b="1" dirty="0">
                <a:solidFill>
                  <a:prstClr val="black"/>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根轨迹图</a:t>
            </a:r>
            <a:endParaRPr lang="zh-CN" altLang="en-US" sz="2800" b="1" dirty="0">
              <a:solidFill>
                <a:prstClr val="black"/>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sp>
        <p:nvSpPr>
          <p:cNvPr id="27651"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pic>
        <p:nvPicPr>
          <p:cNvPr id="27652"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l="4281"/>
          <a:stretch>
            <a:fillRect/>
          </a:stretch>
        </p:blipFill>
        <p:spPr bwMode="auto">
          <a:xfrm>
            <a:off x="2495600" y="517568"/>
            <a:ext cx="5651196" cy="626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1285133" y="482601"/>
          <a:ext cx="4822825" cy="1292225"/>
        </p:xfrm>
        <a:graphic>
          <a:graphicData uri="http://schemas.openxmlformats.org/presentationml/2006/ole">
            <mc:AlternateContent xmlns:mc="http://schemas.openxmlformats.org/markup-compatibility/2006">
              <mc:Choice xmlns:v="urn:schemas-microsoft-com:vml" Requires="v">
                <p:oleObj spid="_x0000_s18455" name="VISIO" r:id="rId1" imgW="4823460" imgH="1292225" progId="Visio.Drawing.6">
                  <p:embed/>
                </p:oleObj>
              </mc:Choice>
              <mc:Fallback>
                <p:oleObj name="VISIO" r:id="rId1" imgW="4823460" imgH="1292225" progId="Visio.Drawing.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33" y="482601"/>
                        <a:ext cx="482282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Text Box 4"/>
          <p:cNvSpPr txBox="1">
            <a:spLocks noChangeArrowheads="1"/>
          </p:cNvSpPr>
          <p:nvPr/>
        </p:nvSpPr>
        <p:spPr bwMode="auto">
          <a:xfrm>
            <a:off x="496144" y="609601"/>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a:t>
            </a:r>
            <a:endPar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28676" name="Object 6"/>
          <p:cNvGraphicFramePr>
            <a:graphicFrameLocks noChangeAspect="1"/>
          </p:cNvGraphicFramePr>
          <p:nvPr/>
        </p:nvGraphicFramePr>
        <p:xfrm>
          <a:off x="6211147" y="961581"/>
          <a:ext cx="2520950" cy="1185863"/>
        </p:xfrm>
        <a:graphic>
          <a:graphicData uri="http://schemas.openxmlformats.org/presentationml/2006/ole">
            <mc:AlternateContent xmlns:mc="http://schemas.openxmlformats.org/markup-compatibility/2006">
              <mc:Choice xmlns:v="urn:schemas-microsoft-com:vml" Requires="v">
                <p:oleObj spid="_x0000_s18456" name="Equation" r:id="rId3" imgW="1079500" imgH="508000" progId="Equation.3">
                  <p:embed/>
                </p:oleObj>
              </mc:Choice>
              <mc:Fallback>
                <p:oleObj name="Equation" r:id="rId3" imgW="1079500" imgH="508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147" y="961581"/>
                        <a:ext cx="2520950" cy="1185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7"/>
          <p:cNvGraphicFramePr>
            <a:graphicFrameLocks noChangeAspect="1"/>
          </p:cNvGraphicFramePr>
          <p:nvPr/>
        </p:nvGraphicFramePr>
        <p:xfrm>
          <a:off x="7818116" y="1632037"/>
          <a:ext cx="2409825" cy="749300"/>
        </p:xfrm>
        <a:graphic>
          <a:graphicData uri="http://schemas.openxmlformats.org/presentationml/2006/ole">
            <mc:AlternateContent xmlns:mc="http://schemas.openxmlformats.org/markup-compatibility/2006">
              <mc:Choice xmlns:v="urn:schemas-microsoft-com:vml" Requires="v">
                <p:oleObj spid="_x0000_s18457" name="Equation" r:id="rId5" imgW="1104900" imgH="342900" progId="Equation.3">
                  <p:embed/>
                </p:oleObj>
              </mc:Choice>
              <mc:Fallback>
                <p:oleObj name="Equation" r:id="rId5" imgW="1104900" imgH="3429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8116" y="1632037"/>
                        <a:ext cx="240982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8"/>
          <p:cNvGraphicFramePr>
            <a:graphicFrameLocks noChangeAspect="1"/>
          </p:cNvGraphicFramePr>
          <p:nvPr/>
        </p:nvGraphicFramePr>
        <p:xfrm>
          <a:off x="5231904" y="2166119"/>
          <a:ext cx="4648200" cy="2465387"/>
        </p:xfrm>
        <a:graphic>
          <a:graphicData uri="http://schemas.openxmlformats.org/presentationml/2006/ole">
            <mc:AlternateContent xmlns:mc="http://schemas.openxmlformats.org/markup-compatibility/2006">
              <mc:Choice xmlns:v="urn:schemas-microsoft-com:vml" Requires="v">
                <p:oleObj spid="_x0000_s18458" name="Equation" r:id="rId7" imgW="2082800" imgH="1104900" progId="Equation.3">
                  <p:embed/>
                </p:oleObj>
              </mc:Choice>
              <mc:Fallback>
                <p:oleObj name="Equation" r:id="rId7" imgW="2082800" imgH="11049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1904" y="2166119"/>
                        <a:ext cx="4648200" cy="246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9"/>
          <p:cNvGraphicFramePr>
            <a:graphicFrameLocks noChangeAspect="1"/>
          </p:cNvGraphicFramePr>
          <p:nvPr/>
        </p:nvGraphicFramePr>
        <p:xfrm>
          <a:off x="633365" y="1632037"/>
          <a:ext cx="4267200" cy="3822700"/>
        </p:xfrm>
        <a:graphic>
          <a:graphicData uri="http://schemas.openxmlformats.org/presentationml/2006/ole">
            <mc:AlternateContent xmlns:mc="http://schemas.openxmlformats.org/markup-compatibility/2006">
              <mc:Choice xmlns:v="urn:schemas-microsoft-com:vml" Requires="v">
                <p:oleObj spid="_x0000_s18459" name="VISIO" r:id="rId9" imgW="2747645" imgH="2461260" progId="Visio.Drawing.6">
                  <p:embed/>
                </p:oleObj>
              </mc:Choice>
              <mc:Fallback>
                <p:oleObj name="VISIO" r:id="rId9" imgW="2747645" imgH="2461260" progId="Visio.Drawing.6">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365" y="1632037"/>
                        <a:ext cx="4267200"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0" name="Object 10"/>
          <p:cNvGraphicFramePr>
            <a:graphicFrameLocks noChangeAspect="1"/>
          </p:cNvGraphicFramePr>
          <p:nvPr/>
        </p:nvGraphicFramePr>
        <p:xfrm>
          <a:off x="5231904" y="4512532"/>
          <a:ext cx="4876800" cy="1477963"/>
        </p:xfrm>
        <a:graphic>
          <a:graphicData uri="http://schemas.openxmlformats.org/presentationml/2006/ole">
            <mc:AlternateContent xmlns:mc="http://schemas.openxmlformats.org/markup-compatibility/2006">
              <mc:Choice xmlns:v="urn:schemas-microsoft-com:vml" Requires="v">
                <p:oleObj spid="_x0000_s18460" name="Equation" r:id="rId11" imgW="2094865" imgH="635000" progId="Equation.3">
                  <p:embed/>
                </p:oleObj>
              </mc:Choice>
              <mc:Fallback>
                <p:oleObj name="Equation" r:id="rId11" imgW="2094865" imgH="6350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1904" y="4512532"/>
                        <a:ext cx="4876800" cy="1477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Text Box 11"/>
          <p:cNvSpPr txBox="1">
            <a:spLocks noChangeArrowheads="1"/>
          </p:cNvSpPr>
          <p:nvPr/>
        </p:nvSpPr>
        <p:spPr bwMode="auto">
          <a:xfrm>
            <a:off x="4685235" y="5243112"/>
            <a:ext cx="76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50000"/>
              </a:spcBef>
              <a:buFontTx/>
              <a:buNone/>
            </a:pPr>
            <a:r>
              <a:rPr lang="zh-CN" altLang="en-US" sz="2800" dirty="0">
                <a:solidFill>
                  <a:schemeClr val="tx1"/>
                </a:solidFill>
                <a:latin typeface="Times New Roman" panose="02020603050405020304" pitchFamily="18" charset="0"/>
              </a:rPr>
              <a:t>取</a:t>
            </a:r>
            <a:endParaRPr lang="zh-CN" altLang="en-US" sz="2800" dirty="0">
              <a:solidFill>
                <a:schemeClr val="tx1"/>
              </a:solidFill>
              <a:latin typeface="Times New Roman" panose="02020603050405020304" pitchFamily="18" charset="0"/>
            </a:endParaRPr>
          </a:p>
        </p:txBody>
      </p:sp>
      <p:sp>
        <p:nvSpPr>
          <p:cNvPr id="24586" name="Text Box 12"/>
          <p:cNvSpPr txBox="1">
            <a:spLocks noChangeArrowheads="1"/>
          </p:cNvSpPr>
          <p:nvPr/>
        </p:nvSpPr>
        <p:spPr bwMode="auto">
          <a:xfrm>
            <a:off x="599333" y="5958060"/>
            <a:ext cx="1371600" cy="51911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28683" name="Object 13"/>
          <p:cNvGraphicFramePr>
            <a:graphicFrameLocks noChangeAspect="1"/>
          </p:cNvGraphicFramePr>
          <p:nvPr/>
        </p:nvGraphicFramePr>
        <p:xfrm>
          <a:off x="2567608" y="5719850"/>
          <a:ext cx="6816725" cy="1012825"/>
        </p:xfrm>
        <a:graphic>
          <a:graphicData uri="http://schemas.openxmlformats.org/presentationml/2006/ole">
            <mc:AlternateContent xmlns:mc="http://schemas.openxmlformats.org/markup-compatibility/2006">
              <mc:Choice xmlns:v="urn:schemas-microsoft-com:vml" Requires="v">
                <p:oleObj spid="_x0000_s18461" name="Equation" r:id="rId13" imgW="3251200" imgH="482600" progId="Equation.3">
                  <p:embed/>
                </p:oleObj>
              </mc:Choice>
              <mc:Fallback>
                <p:oleObj name="Equation" r:id="rId13" imgW="3251200" imgH="4826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7608" y="5719850"/>
                        <a:ext cx="681672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627744127098688191"/>
          <p:cNvPicPr>
            <a:picLocks noChangeAspect="1"/>
          </p:cNvPicPr>
          <p:nvPr/>
        </p:nvPicPr>
        <p:blipFill>
          <a:blip r:embed="rId1"/>
          <a:stretch>
            <a:fillRect/>
          </a:stretch>
        </p:blipFill>
        <p:spPr>
          <a:xfrm>
            <a:off x="1991544" y="1240229"/>
            <a:ext cx="7344816" cy="3463892"/>
          </a:xfrm>
          <a:prstGeom prst="rect">
            <a:avLst/>
          </a:prstGeom>
        </p:spPr>
      </p:pic>
      <p:sp>
        <p:nvSpPr>
          <p:cNvPr id="5" name="文本框 3"/>
          <p:cNvSpPr txBox="1"/>
          <p:nvPr/>
        </p:nvSpPr>
        <p:spPr>
          <a:xfrm>
            <a:off x="1524000" y="4733984"/>
            <a:ext cx="9144000" cy="506730"/>
          </a:xfrm>
          <a:prstGeom prst="rect">
            <a:avLst/>
          </a:prstGeom>
          <a:noFill/>
        </p:spPr>
        <p:txBody>
          <a:bodyPr wrap="square" rtlCol="0">
            <a:spAutoFit/>
          </a:bodyPr>
          <a:lstStyle/>
          <a:p>
            <a:pPr algn="ctr">
              <a:lnSpc>
                <a:spcPct val="150000"/>
              </a:lnSpc>
            </a:pPr>
            <a:r>
              <a:rPr kumimoji="1" lang="zh-CN" altLang="en-US" b="1" dirty="0" smtClean="0">
                <a:effectLst>
                  <a:outerShdw blurRad="38100" dist="38100" dir="2700000" algn="tl">
                    <a:srgbClr val="000000">
                      <a:alpha val="43137"/>
                    </a:srgbClr>
                  </a:outerShdw>
                </a:effectLst>
                <a:latin typeface="+mn-ea"/>
                <a:ea typeface="+mn-ea"/>
              </a:rPr>
              <a:t>2013年6月11日17点38分</a:t>
            </a:r>
            <a:r>
              <a:rPr kumimoji="1" lang="zh-CN" altLang="en-US" b="1" dirty="0" smtClean="0">
                <a:effectLst>
                  <a:outerShdw blurRad="38100" dist="38100" dir="2700000" algn="tl">
                    <a:srgbClr val="000000">
                      <a:alpha val="43137"/>
                    </a:srgbClr>
                  </a:outerShdw>
                </a:effectLst>
                <a:latin typeface="+mn-ea"/>
                <a:ea typeface="+mn-ea"/>
              </a:rPr>
              <a:t>，神舟十号</a:t>
            </a:r>
            <a:r>
              <a:rPr kumimoji="1" lang="zh-CN" altLang="en-US" b="1" dirty="0" smtClean="0">
                <a:effectLst>
                  <a:outerShdw blurRad="38100" dist="38100" dir="2700000" algn="tl">
                    <a:srgbClr val="000000">
                      <a:alpha val="43137"/>
                    </a:srgbClr>
                  </a:outerShdw>
                </a:effectLst>
                <a:latin typeface="+mn-ea"/>
                <a:ea typeface="+mn-ea"/>
              </a:rPr>
              <a:t>发射</a:t>
            </a:r>
            <a:r>
              <a:rPr kumimoji="1" lang="zh-CN" altLang="en-US" b="1" dirty="0" smtClean="0">
                <a:effectLst>
                  <a:outerShdw blurRad="38100" dist="38100" dir="2700000" algn="tl">
                    <a:srgbClr val="000000">
                      <a:alpha val="43137"/>
                    </a:srgbClr>
                  </a:outerShdw>
                </a:effectLst>
                <a:latin typeface="+mn-ea"/>
                <a:ea typeface="+mn-ea"/>
              </a:rPr>
              <a:t>成功。</a:t>
            </a:r>
            <a:endParaRPr kumimoji="1" lang="en-US" altLang="zh-CN" b="1" dirty="0" smtClean="0">
              <a:effectLst>
                <a:outerShdw blurRad="38100" dist="38100" dir="2700000" algn="tl">
                  <a:srgbClr val="000000">
                    <a:alpha val="43137"/>
                  </a:srgbClr>
                </a:outerShdw>
              </a:effectLst>
              <a:latin typeface="+mn-ea"/>
              <a:ea typeface="+mn-ea"/>
            </a:endParaRPr>
          </a:p>
        </p:txBody>
      </p:sp>
      <p:sp>
        <p:nvSpPr>
          <p:cNvPr id="2" name="矩形 1"/>
          <p:cNvSpPr/>
          <p:nvPr/>
        </p:nvSpPr>
        <p:spPr>
          <a:xfrm>
            <a:off x="1524000" y="5085184"/>
            <a:ext cx="9144000" cy="829945"/>
          </a:xfrm>
          <a:prstGeom prst="rect">
            <a:avLst/>
          </a:prstGeom>
        </p:spPr>
        <p:txBody>
          <a:bodyPr wrap="square">
            <a:spAutoFit/>
          </a:bodyPr>
          <a:lstStyle/>
          <a:p>
            <a:pPr algn="ctr">
              <a:lnSpc>
                <a:spcPct val="150000"/>
              </a:lnSpc>
            </a:pPr>
            <a:r>
              <a:rPr kumimoji="1" lang="zh-CN" altLang="en-US" sz="3200" b="1" dirty="0">
                <a:solidFill>
                  <a:srgbClr val="FF0000"/>
                </a:solidFill>
                <a:effectLst>
                  <a:outerShdw blurRad="38100" dist="38100" dir="2700000" algn="tl">
                    <a:srgbClr val="000000">
                      <a:alpha val="43137"/>
                    </a:srgbClr>
                  </a:outerShdw>
                </a:effectLst>
                <a:latin typeface="+mn-ea"/>
                <a:ea typeface="+mn-ea"/>
                <a:sym typeface="+mn-ea"/>
              </a:rPr>
              <a:t>中国第一个可以实际应用的天地往返运输系统！</a:t>
            </a:r>
            <a:endParaRPr kumimoji="1" lang="en-US" altLang="zh-CN" sz="3200" b="1" dirty="0">
              <a:solidFill>
                <a:srgbClr val="FF0000"/>
              </a:solidFill>
              <a:effectLst>
                <a:outerShdw blurRad="38100" dist="38100" dir="2700000" algn="tl">
                  <a:srgbClr val="000000">
                    <a:alpha val="43137"/>
                  </a:srgbClr>
                </a:outerShdw>
              </a:effectLst>
              <a:latin typeface="+mn-ea"/>
              <a:ea typeface="+mn-ea"/>
              <a:sym typeface="+mn-ea"/>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636" name="Rectangle 4"/>
          <p:cNvSpPr>
            <a:spLocks noChangeArrowheads="1"/>
          </p:cNvSpPr>
          <p:nvPr/>
        </p:nvSpPr>
        <p:spPr bwMode="auto">
          <a:xfrm>
            <a:off x="551384" y="885230"/>
            <a:ext cx="4674257" cy="5730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系统结构图如图所示</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25638" name="Rectangle 6"/>
          <p:cNvSpPr>
            <a:spLocks noChangeArrowheads="1"/>
          </p:cNvSpPr>
          <p:nvPr/>
        </p:nvSpPr>
        <p:spPr bwMode="auto">
          <a:xfrm>
            <a:off x="623392" y="2664615"/>
            <a:ext cx="1346200" cy="608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800" b="1" dirty="0">
                <a:effectLst>
                  <a:outerShdw blurRad="38100" dist="38100" dir="2700000" algn="tl">
                    <a:srgbClr val="000000">
                      <a:alpha val="43137"/>
                    </a:srgbClr>
                  </a:outerShdw>
                </a:effectLst>
              </a:rPr>
              <a:t>解</a:t>
            </a:r>
            <a:r>
              <a:rPr lang="en-US" altLang="zh-CN" sz="2800" b="1" dirty="0">
                <a:effectLst>
                  <a:outerShdw blurRad="38100" dist="38100" dir="2700000" algn="tl">
                    <a:srgbClr val="000000">
                      <a:alpha val="43137"/>
                    </a:srgbClr>
                  </a:outerShdw>
                </a:effectLst>
              </a:rPr>
              <a:t>. (1) </a:t>
            </a:r>
            <a:endParaRPr lang="en-US" altLang="zh-CN" sz="2800" b="1" dirty="0">
              <a:solidFill>
                <a:srgbClr val="000099"/>
              </a:solidFill>
              <a:effectLst>
                <a:outerShdw blurRad="38100" dist="38100" dir="2700000" algn="tl">
                  <a:srgbClr val="000000">
                    <a:alpha val="43137"/>
                  </a:srgbClr>
                </a:outerShdw>
              </a:effectLst>
            </a:endParaRPr>
          </a:p>
        </p:txBody>
      </p:sp>
      <p:sp>
        <p:nvSpPr>
          <p:cNvPr id="325646" name="Rectangle 14"/>
          <p:cNvSpPr>
            <a:spLocks noChangeArrowheads="1"/>
          </p:cNvSpPr>
          <p:nvPr/>
        </p:nvSpPr>
        <p:spPr bwMode="auto">
          <a:xfrm>
            <a:off x="971601" y="1604133"/>
            <a:ext cx="5643563" cy="504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a:t>
            </a: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）绘制当</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K</a:t>
            </a:r>
            <a:r>
              <a:rPr lang="en-US" altLang="zh-CN" sz="2400" b="1" baseline="300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0</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 </a:t>
            </a: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时系统的根轨迹；</a:t>
            </a:r>
            <a:endPar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25647" name="Rectangle 15"/>
          <p:cNvSpPr>
            <a:spLocks noChangeArrowheads="1"/>
          </p:cNvSpPr>
          <p:nvPr/>
        </p:nvSpPr>
        <p:spPr bwMode="auto">
          <a:xfrm>
            <a:off x="971601" y="2127600"/>
            <a:ext cx="5643563" cy="504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a:t>
            </a: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）分析系统稳定性随 </a:t>
            </a:r>
            <a:r>
              <a:rPr lang="en-US" altLang="zh-CN"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K </a:t>
            </a: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变化的规律。</a:t>
            </a:r>
            <a:endPar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29702" name="Object 33"/>
          <p:cNvGraphicFramePr>
            <a:graphicFrameLocks noChangeAspect="1"/>
          </p:cNvGraphicFramePr>
          <p:nvPr/>
        </p:nvGraphicFramePr>
        <p:xfrm>
          <a:off x="7204546" y="1340768"/>
          <a:ext cx="4015853" cy="1527714"/>
        </p:xfrm>
        <a:graphic>
          <a:graphicData uri="http://schemas.openxmlformats.org/presentationml/2006/ole">
            <mc:AlternateContent xmlns:mc="http://schemas.openxmlformats.org/markup-compatibility/2006">
              <mc:Choice xmlns:v="urn:schemas-microsoft-com:vml" Requires="v">
                <p:oleObj spid="_x0000_s19467" name="位图图像" r:id="rId1" imgW="2895600" imgH="1285875" progId="Paint.Picture">
                  <p:embed/>
                </p:oleObj>
              </mc:Choice>
              <mc:Fallback>
                <p:oleObj name="位图图像" r:id="rId1" imgW="2895600" imgH="1285875" progId="Paint.Picture">
                  <p:embed/>
                  <p:pic>
                    <p:nvPicPr>
                      <p:cNvPr id="0" name="Object 3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4546" y="1340768"/>
                        <a:ext cx="4015853" cy="1527714"/>
                      </a:xfrm>
                      <a:prstGeom prst="rect">
                        <a:avLst/>
                      </a:prstGeom>
                      <a:noFill/>
                      <a:ln>
                        <a:noFill/>
                      </a:ln>
                      <a:effectLst/>
                    </p:spPr>
                  </p:pic>
                </p:oleObj>
              </mc:Fallback>
            </mc:AlternateContent>
          </a:graphicData>
        </a:graphic>
      </p:graphicFrame>
      <p:graphicFrame>
        <p:nvGraphicFramePr>
          <p:cNvPr id="29703" name="Object 5"/>
          <p:cNvGraphicFramePr>
            <a:graphicFrameLocks noChangeAspect="1"/>
          </p:cNvGraphicFramePr>
          <p:nvPr/>
        </p:nvGraphicFramePr>
        <p:xfrm>
          <a:off x="1759295" y="3155437"/>
          <a:ext cx="6135688" cy="1254125"/>
        </p:xfrm>
        <a:graphic>
          <a:graphicData uri="http://schemas.openxmlformats.org/presentationml/2006/ole">
            <mc:AlternateContent xmlns:mc="http://schemas.openxmlformats.org/markup-compatibility/2006">
              <mc:Choice xmlns:v="urn:schemas-microsoft-com:vml" Requires="v">
                <p:oleObj spid="_x0000_s19468" name="Equation" r:id="rId3" imgW="2501900" imgH="596900" progId="Equation.3">
                  <p:embed/>
                </p:oleObj>
              </mc:Choice>
              <mc:Fallback>
                <p:oleObj name="Equation" r:id="rId3" imgW="2501900" imgH="596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295" y="3155437"/>
                        <a:ext cx="6135688"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12"/>
          <p:cNvGraphicFramePr>
            <a:graphicFrameLocks noChangeAspect="1"/>
          </p:cNvGraphicFramePr>
          <p:nvPr/>
        </p:nvGraphicFramePr>
        <p:xfrm>
          <a:off x="4079603" y="4553251"/>
          <a:ext cx="1970088" cy="1022350"/>
        </p:xfrm>
        <a:graphic>
          <a:graphicData uri="http://schemas.openxmlformats.org/presentationml/2006/ole">
            <mc:AlternateContent xmlns:mc="http://schemas.openxmlformats.org/markup-compatibility/2006">
              <mc:Choice xmlns:v="urn:schemas-microsoft-com:vml" Requires="v">
                <p:oleObj spid="_x0000_s19469" name="Equation" r:id="rId5" imgW="799465" imgH="482600" progId="Equation.3">
                  <p:embed/>
                </p:oleObj>
              </mc:Choice>
              <mc:Fallback>
                <p:oleObj name="Equation" r:id="rId5" imgW="799465" imgH="482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603" y="4553251"/>
                        <a:ext cx="1970088"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Rectangle 11"/>
          <p:cNvSpPr>
            <a:spLocks noChangeArrowheads="1"/>
          </p:cNvSpPr>
          <p:nvPr/>
        </p:nvSpPr>
        <p:spPr bwMode="auto">
          <a:xfrm>
            <a:off x="1919735" y="5678121"/>
            <a:ext cx="5754688" cy="504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① </a:t>
            </a: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实轴上的根轨迹：</a:t>
            </a:r>
            <a:r>
              <a:rPr lang="en-US" altLang="zh-CN" sz="2400" b="1" dirty="0">
                <a:solidFill>
                  <a:srgbClr val="000099"/>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[-0.5, 1.75]</a:t>
            </a:r>
            <a:endParaRPr lang="en-US" altLang="zh-CN" sz="2400" b="1" dirty="0">
              <a:solidFill>
                <a:srgbClr val="000099"/>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990962" y="837399"/>
            <a:ext cx="2052580" cy="50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② </a:t>
            </a: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渐近线：</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0724" name="Object 8"/>
          <p:cNvGraphicFramePr>
            <a:graphicFrameLocks noChangeAspect="1"/>
          </p:cNvGraphicFramePr>
          <p:nvPr/>
        </p:nvGraphicFramePr>
        <p:xfrm>
          <a:off x="4270440" y="347825"/>
          <a:ext cx="3025297" cy="861722"/>
        </p:xfrm>
        <a:graphic>
          <a:graphicData uri="http://schemas.openxmlformats.org/presentationml/2006/ole">
            <mc:AlternateContent xmlns:mc="http://schemas.openxmlformats.org/markup-compatibility/2006">
              <mc:Choice xmlns:v="urn:schemas-microsoft-com:vml" Requires="v">
                <p:oleObj spid="_x0000_s20515" name="Equation" r:id="rId1" imgW="1354455" imgH="363855" progId="Equation.3">
                  <p:embed/>
                </p:oleObj>
              </mc:Choice>
              <mc:Fallback>
                <p:oleObj name="Equation" r:id="rId1" imgW="1354455" imgH="363855"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440" y="347825"/>
                        <a:ext cx="3025297" cy="861722"/>
                      </a:xfrm>
                      <a:prstGeom prst="rect">
                        <a:avLst/>
                      </a:prstGeom>
                      <a:noFill/>
                      <a:ln>
                        <a:noFill/>
                      </a:ln>
                    </p:spPr>
                  </p:pic>
                </p:oleObj>
              </mc:Fallback>
            </mc:AlternateContent>
          </a:graphicData>
        </a:graphic>
      </p:graphicFrame>
      <p:graphicFrame>
        <p:nvGraphicFramePr>
          <p:cNvPr id="30725" name="Object 9"/>
          <p:cNvGraphicFramePr>
            <a:graphicFrameLocks noChangeAspect="1"/>
          </p:cNvGraphicFramePr>
          <p:nvPr/>
        </p:nvGraphicFramePr>
        <p:xfrm>
          <a:off x="4270440" y="1211354"/>
          <a:ext cx="3126141" cy="892434"/>
        </p:xfrm>
        <a:graphic>
          <a:graphicData uri="http://schemas.openxmlformats.org/presentationml/2006/ole">
            <mc:AlternateContent xmlns:mc="http://schemas.openxmlformats.org/markup-compatibility/2006">
              <mc:Choice xmlns:v="urn:schemas-microsoft-com:vml" Requires="v">
                <p:oleObj spid="_x0000_s20516" name="Equation" r:id="rId3" imgW="1261745" imgH="363855" progId="Equation.3">
                  <p:embed/>
                </p:oleObj>
              </mc:Choice>
              <mc:Fallback>
                <p:oleObj name="Equation" r:id="rId3" imgW="1261745" imgH="363855"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440" y="1211354"/>
                        <a:ext cx="3126141" cy="89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AutoShape 10"/>
          <p:cNvSpPr/>
          <p:nvPr/>
        </p:nvSpPr>
        <p:spPr bwMode="auto">
          <a:xfrm>
            <a:off x="4018331" y="553771"/>
            <a:ext cx="201686" cy="1044184"/>
          </a:xfrm>
          <a:prstGeom prst="leftBrace">
            <a:avLst>
              <a:gd name="adj1" fmla="val 50174"/>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effectLst>
                <a:outerShdw blurRad="38100" dist="38100" dir="2700000" algn="tl">
                  <a:srgbClr val="000000">
                    <a:alpha val="43137"/>
                  </a:srgbClr>
                </a:outerShdw>
              </a:effectLst>
            </a:endParaRPr>
          </a:p>
        </p:txBody>
      </p:sp>
      <p:sp>
        <p:nvSpPr>
          <p:cNvPr id="11" name="Rectangle 34"/>
          <p:cNvSpPr>
            <a:spLocks noChangeArrowheads="1"/>
          </p:cNvSpPr>
          <p:nvPr/>
        </p:nvSpPr>
        <p:spPr bwMode="auto">
          <a:xfrm>
            <a:off x="1990962" y="2204954"/>
            <a:ext cx="2134515" cy="50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③ </a:t>
            </a: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0728" name="Object 35"/>
          <p:cNvGraphicFramePr>
            <a:graphicFrameLocks noChangeAspect="1"/>
          </p:cNvGraphicFramePr>
          <p:nvPr/>
        </p:nvGraphicFramePr>
        <p:xfrm>
          <a:off x="4119175" y="2304314"/>
          <a:ext cx="4124069" cy="487767"/>
        </p:xfrm>
        <a:graphic>
          <a:graphicData uri="http://schemas.openxmlformats.org/presentationml/2006/ole">
            <mc:AlternateContent xmlns:mc="http://schemas.openxmlformats.org/markup-compatibility/2006">
              <mc:Choice xmlns:v="urn:schemas-microsoft-com:vml" Requires="v">
                <p:oleObj spid="_x0000_s20517" name="Equation" r:id="rId5" imgW="1490345" imgH="177800" progId="Equation.3">
                  <p:embed/>
                </p:oleObj>
              </mc:Choice>
              <mc:Fallback>
                <p:oleObj name="Equation" r:id="rId5" imgW="1490345" imgH="177800" progId="Equation.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9175" y="2304314"/>
                        <a:ext cx="4124069" cy="487767"/>
                      </a:xfrm>
                      <a:prstGeom prst="rect">
                        <a:avLst/>
                      </a:prstGeom>
                      <a:noFill/>
                      <a:ln>
                        <a:noFill/>
                      </a:ln>
                    </p:spPr>
                  </p:pic>
                </p:oleObj>
              </mc:Fallback>
            </mc:AlternateContent>
          </a:graphicData>
        </a:graphic>
      </p:graphicFrame>
      <p:graphicFrame>
        <p:nvGraphicFramePr>
          <p:cNvPr id="30729" name="Object 36"/>
          <p:cNvGraphicFramePr>
            <a:graphicFrameLocks noChangeAspect="1"/>
          </p:cNvGraphicFramePr>
          <p:nvPr/>
        </p:nvGraphicFramePr>
        <p:xfrm>
          <a:off x="8335683" y="2302508"/>
          <a:ext cx="1699629" cy="415506"/>
        </p:xfrm>
        <a:graphic>
          <a:graphicData uri="http://schemas.openxmlformats.org/presentationml/2006/ole">
            <mc:AlternateContent xmlns:mc="http://schemas.openxmlformats.org/markup-compatibility/2006">
              <mc:Choice xmlns:v="urn:schemas-microsoft-com:vml" Requires="v">
                <p:oleObj spid="_x0000_s20518" name="Equation" r:id="rId7" imgW="617855" imgH="160655" progId="Equation.3">
                  <p:embed/>
                </p:oleObj>
              </mc:Choice>
              <mc:Fallback>
                <p:oleObj name="Equation" r:id="rId7" imgW="617855" imgH="160655" progId="Equation.3">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5683" y="2302508"/>
                        <a:ext cx="1699629" cy="415506"/>
                      </a:xfrm>
                      <a:prstGeom prst="rect">
                        <a:avLst/>
                      </a:prstGeom>
                      <a:noFill/>
                      <a:ln>
                        <a:noFill/>
                      </a:ln>
                    </p:spPr>
                  </p:pic>
                </p:oleObj>
              </mc:Fallback>
            </mc:AlternateContent>
          </a:graphicData>
        </a:graphic>
      </p:graphicFrame>
      <p:sp>
        <p:nvSpPr>
          <p:cNvPr id="14" name="Rectangle 37"/>
          <p:cNvSpPr>
            <a:spLocks noChangeArrowheads="1"/>
          </p:cNvSpPr>
          <p:nvPr/>
        </p:nvSpPr>
        <p:spPr bwMode="auto">
          <a:xfrm>
            <a:off x="1990962" y="2952864"/>
            <a:ext cx="2521081" cy="50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④ </a:t>
            </a: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与虚轴交点：</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0731" name="Object 38"/>
          <p:cNvGraphicFramePr>
            <a:graphicFrameLocks noChangeAspect="1"/>
          </p:cNvGraphicFramePr>
          <p:nvPr/>
        </p:nvGraphicFramePr>
        <p:xfrm>
          <a:off x="2138025" y="3659224"/>
          <a:ext cx="6901460" cy="556416"/>
        </p:xfrm>
        <a:graphic>
          <a:graphicData uri="http://schemas.openxmlformats.org/presentationml/2006/ole">
            <mc:AlternateContent xmlns:mc="http://schemas.openxmlformats.org/markup-compatibility/2006">
              <mc:Choice xmlns:v="urn:schemas-microsoft-com:vml" Requires="v">
                <p:oleObj spid="_x0000_s20519" name="公式" r:id="rId9" imgW="2438400" imgH="203200" progId="Equation.3">
                  <p:embed/>
                </p:oleObj>
              </mc:Choice>
              <mc:Fallback>
                <p:oleObj name="公式" r:id="rId9" imgW="2438400" imgH="2032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8025" y="3659224"/>
                        <a:ext cx="6901460" cy="556416"/>
                      </a:xfrm>
                      <a:prstGeom prst="rect">
                        <a:avLst/>
                      </a:prstGeom>
                      <a:noFill/>
                      <a:ln>
                        <a:noFill/>
                      </a:ln>
                    </p:spPr>
                  </p:pic>
                </p:oleObj>
              </mc:Fallback>
            </mc:AlternateContent>
          </a:graphicData>
        </a:graphic>
      </p:graphicFrame>
      <p:graphicFrame>
        <p:nvGraphicFramePr>
          <p:cNvPr id="30732" name="Object 39"/>
          <p:cNvGraphicFramePr>
            <a:graphicFrameLocks noChangeAspect="1"/>
          </p:cNvGraphicFramePr>
          <p:nvPr/>
        </p:nvGraphicFramePr>
        <p:xfrm>
          <a:off x="2299794" y="4291515"/>
          <a:ext cx="5058970" cy="608806"/>
        </p:xfrm>
        <a:graphic>
          <a:graphicData uri="http://schemas.openxmlformats.org/presentationml/2006/ole">
            <mc:AlternateContent xmlns:mc="http://schemas.openxmlformats.org/markup-compatibility/2006">
              <mc:Choice xmlns:v="urn:schemas-microsoft-com:vml" Requires="v">
                <p:oleObj spid="_x0000_s20520" name="Equation" r:id="rId11" imgW="1803400" imgH="203200" progId="Equation.3">
                  <p:embed/>
                </p:oleObj>
              </mc:Choice>
              <mc:Fallback>
                <p:oleObj name="Equation" r:id="rId11" imgW="1803400" imgH="20320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9794" y="4291515"/>
                        <a:ext cx="5058970" cy="608806"/>
                      </a:xfrm>
                      <a:prstGeom prst="rect">
                        <a:avLst/>
                      </a:prstGeom>
                      <a:noFill/>
                      <a:ln>
                        <a:noFill/>
                      </a:ln>
                    </p:spPr>
                  </p:pic>
                </p:oleObj>
              </mc:Fallback>
            </mc:AlternateContent>
          </a:graphicData>
        </a:graphic>
      </p:graphicFrame>
      <p:graphicFrame>
        <p:nvGraphicFramePr>
          <p:cNvPr id="30733" name="Object 40"/>
          <p:cNvGraphicFramePr>
            <a:graphicFrameLocks noChangeAspect="1"/>
          </p:cNvGraphicFramePr>
          <p:nvPr/>
        </p:nvGraphicFramePr>
        <p:xfrm>
          <a:off x="2287189" y="4858770"/>
          <a:ext cx="6004375" cy="608806"/>
        </p:xfrm>
        <a:graphic>
          <a:graphicData uri="http://schemas.openxmlformats.org/presentationml/2006/ole">
            <mc:AlternateContent xmlns:mc="http://schemas.openxmlformats.org/markup-compatibility/2006">
              <mc:Choice xmlns:v="urn:schemas-microsoft-com:vml" Requires="v">
                <p:oleObj spid="_x0000_s20521" name="Equation" r:id="rId13" imgW="2091055" imgH="203200" progId="Equation.3">
                  <p:embed/>
                </p:oleObj>
              </mc:Choice>
              <mc:Fallback>
                <p:oleObj name="Equation" r:id="rId13" imgW="2091055" imgH="203200"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7189" y="4858770"/>
                        <a:ext cx="6004375" cy="608806"/>
                      </a:xfrm>
                      <a:prstGeom prst="rect">
                        <a:avLst/>
                      </a:prstGeom>
                      <a:noFill/>
                      <a:ln>
                        <a:noFill/>
                      </a:ln>
                    </p:spPr>
                  </p:pic>
                </p:oleObj>
              </mc:Fallback>
            </mc:AlternateContent>
          </a:graphicData>
        </a:graphic>
      </p:graphicFrame>
      <p:sp>
        <p:nvSpPr>
          <p:cNvPr id="18" name="AutoShape 41"/>
          <p:cNvSpPr/>
          <p:nvPr/>
        </p:nvSpPr>
        <p:spPr bwMode="auto">
          <a:xfrm>
            <a:off x="2140126" y="4578756"/>
            <a:ext cx="96641" cy="650357"/>
          </a:xfrm>
          <a:prstGeom prst="leftBrace">
            <a:avLst>
              <a:gd name="adj1" fmla="val 61275"/>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effectLst>
                <a:outerShdw blurRad="38100" dist="38100" dir="2700000" algn="tl">
                  <a:srgbClr val="000000">
                    <a:alpha val="43137"/>
                  </a:srgbClr>
                </a:outerShdw>
              </a:effectLst>
            </a:endParaRPr>
          </a:p>
        </p:txBody>
      </p:sp>
      <p:sp>
        <p:nvSpPr>
          <p:cNvPr id="19" name="AutoShape 42"/>
          <p:cNvSpPr/>
          <p:nvPr/>
        </p:nvSpPr>
        <p:spPr bwMode="auto">
          <a:xfrm>
            <a:off x="3647728" y="5740795"/>
            <a:ext cx="134458" cy="711779"/>
          </a:xfrm>
          <a:prstGeom prst="leftBrace">
            <a:avLst>
              <a:gd name="adj1" fmla="val 43162"/>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effectLst>
                <a:outerShdw blurRad="38100" dist="38100" dir="2700000" algn="tl">
                  <a:srgbClr val="000000">
                    <a:alpha val="43137"/>
                  </a:srgbClr>
                </a:outerShdw>
              </a:effectLst>
            </a:endParaRPr>
          </a:p>
        </p:txBody>
      </p:sp>
      <p:graphicFrame>
        <p:nvGraphicFramePr>
          <p:cNvPr id="30736" name="Object 43"/>
          <p:cNvGraphicFramePr>
            <a:graphicFrameLocks noChangeAspect="1"/>
          </p:cNvGraphicFramePr>
          <p:nvPr/>
        </p:nvGraphicFramePr>
        <p:xfrm>
          <a:off x="3828406" y="5699245"/>
          <a:ext cx="945405" cy="451636"/>
        </p:xfrm>
        <a:graphic>
          <a:graphicData uri="http://schemas.openxmlformats.org/presentationml/2006/ole">
            <mc:AlternateContent xmlns:mc="http://schemas.openxmlformats.org/markup-compatibility/2006">
              <mc:Choice xmlns:v="urn:schemas-microsoft-com:vml" Requires="v">
                <p:oleObj spid="_x0000_s20522" name="Equation" r:id="rId15" imgW="347345" imgH="160655" progId="Equation.3">
                  <p:embed/>
                </p:oleObj>
              </mc:Choice>
              <mc:Fallback>
                <p:oleObj name="Equation" r:id="rId15" imgW="347345" imgH="160655" progId="Equation.3">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28406" y="5699245"/>
                        <a:ext cx="945405" cy="451636"/>
                      </a:xfrm>
                      <a:prstGeom prst="rect">
                        <a:avLst/>
                      </a:prstGeom>
                      <a:noFill/>
                      <a:ln>
                        <a:noFill/>
                      </a:ln>
                    </p:spPr>
                  </p:pic>
                </p:oleObj>
              </mc:Fallback>
            </mc:AlternateContent>
          </a:graphicData>
        </a:graphic>
      </p:graphicFrame>
      <p:graphicFrame>
        <p:nvGraphicFramePr>
          <p:cNvPr id="30737" name="Object 44"/>
          <p:cNvGraphicFramePr>
            <a:graphicFrameLocks noChangeAspect="1"/>
          </p:cNvGraphicFramePr>
          <p:nvPr/>
        </p:nvGraphicFramePr>
        <p:xfrm>
          <a:off x="3828406" y="6185206"/>
          <a:ext cx="945405" cy="451636"/>
        </p:xfrm>
        <a:graphic>
          <a:graphicData uri="http://schemas.openxmlformats.org/presentationml/2006/ole">
            <mc:AlternateContent xmlns:mc="http://schemas.openxmlformats.org/markup-compatibility/2006">
              <mc:Choice xmlns:v="urn:schemas-microsoft-com:vml" Requires="v">
                <p:oleObj spid="_x0000_s20523" name="Equation" r:id="rId17" imgW="347345" imgH="144145" progId="Equation.3">
                  <p:embed/>
                </p:oleObj>
              </mc:Choice>
              <mc:Fallback>
                <p:oleObj name="Equation" r:id="rId17" imgW="347345" imgH="144145" progId="Equation.3">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8406" y="6185206"/>
                        <a:ext cx="945405" cy="451636"/>
                      </a:xfrm>
                      <a:prstGeom prst="rect">
                        <a:avLst/>
                      </a:prstGeom>
                      <a:noFill/>
                      <a:ln>
                        <a:noFill/>
                      </a:ln>
                    </p:spPr>
                  </p:pic>
                </p:oleObj>
              </mc:Fallback>
            </mc:AlternateContent>
          </a:graphicData>
        </a:graphic>
      </p:graphicFrame>
      <p:sp>
        <p:nvSpPr>
          <p:cNvPr id="27" name="AutoShape 51"/>
          <p:cNvSpPr/>
          <p:nvPr/>
        </p:nvSpPr>
        <p:spPr bwMode="auto">
          <a:xfrm>
            <a:off x="5059534" y="5740795"/>
            <a:ext cx="134458" cy="711779"/>
          </a:xfrm>
          <a:prstGeom prst="leftBrace">
            <a:avLst>
              <a:gd name="adj1" fmla="val 43162"/>
              <a:gd name="adj2" fmla="val 50000"/>
            </a:avLst>
          </a:prstGeom>
          <a:noFill/>
          <a:ln w="19050">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effectLst>
                <a:outerShdw blurRad="38100" dist="38100" dir="2700000" algn="tl">
                  <a:srgbClr val="000000">
                    <a:alpha val="43137"/>
                  </a:srgbClr>
                </a:outerShdw>
              </a:effectLst>
            </a:endParaRPr>
          </a:p>
        </p:txBody>
      </p:sp>
      <p:graphicFrame>
        <p:nvGraphicFramePr>
          <p:cNvPr id="30739" name="Object 52"/>
          <p:cNvGraphicFramePr>
            <a:graphicFrameLocks noChangeAspect="1"/>
          </p:cNvGraphicFramePr>
          <p:nvPr/>
        </p:nvGraphicFramePr>
        <p:xfrm>
          <a:off x="5261220" y="5589046"/>
          <a:ext cx="1218523" cy="516672"/>
        </p:xfrm>
        <a:graphic>
          <a:graphicData uri="http://schemas.openxmlformats.org/presentationml/2006/ole">
            <mc:AlternateContent xmlns:mc="http://schemas.openxmlformats.org/markup-compatibility/2006">
              <mc:Choice xmlns:v="urn:schemas-microsoft-com:vml" Requires="v">
                <p:oleObj spid="_x0000_s20524" name="Equation" r:id="rId19" imgW="448945" imgH="194945" progId="Equation.3">
                  <p:embed/>
                </p:oleObj>
              </mc:Choice>
              <mc:Fallback>
                <p:oleObj name="Equation" r:id="rId19" imgW="448945" imgH="194945" progId="Equation.3">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61220" y="5589046"/>
                        <a:ext cx="1218523" cy="516672"/>
                      </a:xfrm>
                      <a:prstGeom prst="rect">
                        <a:avLst/>
                      </a:prstGeom>
                      <a:noFill/>
                      <a:ln>
                        <a:noFill/>
                      </a:ln>
                    </p:spPr>
                  </p:pic>
                </p:oleObj>
              </mc:Fallback>
            </mc:AlternateContent>
          </a:graphicData>
        </a:graphic>
      </p:graphicFrame>
      <p:graphicFrame>
        <p:nvGraphicFramePr>
          <p:cNvPr id="30740" name="Object 53"/>
          <p:cNvGraphicFramePr>
            <a:graphicFrameLocks noChangeAspect="1"/>
          </p:cNvGraphicFramePr>
          <p:nvPr/>
        </p:nvGraphicFramePr>
        <p:xfrm>
          <a:off x="5261220" y="6152688"/>
          <a:ext cx="1308861" cy="516672"/>
        </p:xfrm>
        <a:graphic>
          <a:graphicData uri="http://schemas.openxmlformats.org/presentationml/2006/ole">
            <mc:AlternateContent xmlns:mc="http://schemas.openxmlformats.org/markup-compatibility/2006">
              <mc:Choice xmlns:v="urn:schemas-microsoft-com:vml" Requires="v">
                <p:oleObj spid="_x0000_s20525" name="Equation" r:id="rId21" imgW="482600" imgH="194945" progId="Equation.3">
                  <p:embed/>
                </p:oleObj>
              </mc:Choice>
              <mc:Fallback>
                <p:oleObj name="Equation" r:id="rId21" imgW="482600" imgH="194945" progId="Equation.3">
                  <p:embed/>
                  <p:pic>
                    <p:nvPicPr>
                      <p:cNvPr id="0"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61220" y="6152688"/>
                        <a:ext cx="1308861" cy="516672"/>
                      </a:xfrm>
                      <a:prstGeom prst="rect">
                        <a:avLst/>
                      </a:prstGeom>
                      <a:noFill/>
                      <a:ln>
                        <a:noFill/>
                      </a:ln>
                    </p:spPr>
                  </p:pic>
                </p:oleObj>
              </mc:Fallback>
            </mc:AlternateContent>
          </a:graphicData>
        </a:graphic>
      </p:graphicFrame>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Documents and Settings\dell\Application Data\Tencent\Users\583458957\QQ\WinTemp\RichOle\USVHEI)9Y)LA5_C`6D]Z[W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8980" y="552644"/>
            <a:ext cx="6123324" cy="590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90005" y="3018523"/>
            <a:ext cx="2759075" cy="576263"/>
          </a:xfrm>
          <a:prstGeom prst="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a:xfrm>
            <a:off x="1290005" y="3877362"/>
            <a:ext cx="7796213" cy="1044575"/>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2772" name="Object 6"/>
          <p:cNvGraphicFramePr>
            <a:graphicFrameLocks noChangeAspect="1"/>
          </p:cNvGraphicFramePr>
          <p:nvPr/>
        </p:nvGraphicFramePr>
        <p:xfrm>
          <a:off x="2639616" y="861218"/>
          <a:ext cx="1728788" cy="1176338"/>
        </p:xfrm>
        <a:graphic>
          <a:graphicData uri="http://schemas.openxmlformats.org/presentationml/2006/ole">
            <mc:AlternateContent xmlns:mc="http://schemas.openxmlformats.org/markup-compatibility/2006">
              <mc:Choice xmlns:v="urn:schemas-microsoft-com:vml" Requires="v">
                <p:oleObj spid="_x0000_s21512" name="公式" r:id="rId3" imgW="412115" imgH="270510" progId="Equation.3">
                  <p:embed/>
                </p:oleObj>
              </mc:Choice>
              <mc:Fallback>
                <p:oleObj name="公式" r:id="rId3" imgW="412115" imgH="27051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6" y="861218"/>
                        <a:ext cx="172878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7"/>
          <p:cNvSpPr>
            <a:spLocks noChangeArrowheads="1"/>
          </p:cNvSpPr>
          <p:nvPr/>
        </p:nvSpPr>
        <p:spPr bwMode="auto">
          <a:xfrm>
            <a:off x="1290005" y="2133600"/>
            <a:ext cx="7920880" cy="6002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30000"/>
              </a:lnSpc>
              <a:defRPr/>
            </a:pPr>
            <a:r>
              <a:rPr lang="en-US" altLang="zh-CN" sz="2800" b="1" spc="700" dirty="0">
                <a:solidFill>
                  <a:srgbClr val="000000"/>
                </a:solidFill>
                <a:ea typeface="黑体" panose="02010609060101010101" pitchFamily="2" charset="-122"/>
              </a:rPr>
              <a:t>n-m </a:t>
            </a:r>
            <a:r>
              <a:rPr lang="en-US" altLang="zh-CN" sz="2800" b="1" spc="700" dirty="0">
                <a:solidFill>
                  <a:srgbClr val="000000"/>
                </a:solidFill>
                <a:cs typeface="Times New Roman" panose="02020603050405020304" pitchFamily="18" charset="0"/>
              </a:rPr>
              <a:t>≥ 2</a:t>
            </a:r>
            <a:r>
              <a:rPr lang="zh-CN" altLang="en-US" sz="2800" b="1" spc="700" dirty="0">
                <a:solidFill>
                  <a:srgbClr val="000000"/>
                </a:solidFill>
                <a:latin typeface="黑体" panose="02010609060101010101" pitchFamily="2" charset="-122"/>
                <a:ea typeface="黑体" panose="02010609060101010101" pitchFamily="2" charset="-122"/>
              </a:rPr>
              <a:t>时，闭环根之和保持一个常值。</a:t>
            </a:r>
            <a:endParaRPr lang="zh-CN" altLang="en-US" sz="2800" spc="700" dirty="0">
              <a:solidFill>
                <a:srgbClr val="FF0000"/>
              </a:solidFill>
              <a:latin typeface="黑体" panose="02010609060101010101" pitchFamily="2" charset="-122"/>
              <a:ea typeface="黑体" panose="02010609060101010101" pitchFamily="2" charset="-122"/>
            </a:endParaRPr>
          </a:p>
        </p:txBody>
      </p:sp>
      <p:graphicFrame>
        <p:nvGraphicFramePr>
          <p:cNvPr id="32774" name="Object 8"/>
          <p:cNvGraphicFramePr>
            <a:graphicFrameLocks noChangeAspect="1"/>
          </p:cNvGraphicFramePr>
          <p:nvPr/>
        </p:nvGraphicFramePr>
        <p:xfrm>
          <a:off x="5087939" y="1068388"/>
          <a:ext cx="2433638" cy="615950"/>
        </p:xfrm>
        <a:graphic>
          <a:graphicData uri="http://schemas.openxmlformats.org/presentationml/2006/ole">
            <mc:AlternateContent xmlns:mc="http://schemas.openxmlformats.org/markup-compatibility/2006">
              <mc:Choice xmlns:v="urn:schemas-microsoft-com:vml" Requires="v">
                <p:oleObj spid="_x0000_s21513" name="Equation" r:id="rId5" imgW="521335" imgH="116205" progId="Equation.3">
                  <p:embed/>
                </p:oleObj>
              </mc:Choice>
              <mc:Fallback>
                <p:oleObj name="Equation" r:id="rId5" imgW="521335" imgH="11620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9" y="1068388"/>
                        <a:ext cx="243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3"/>
          <p:cNvSpPr>
            <a:spLocks noChangeArrowheads="1"/>
          </p:cNvSpPr>
          <p:nvPr/>
        </p:nvSpPr>
        <p:spPr bwMode="auto">
          <a:xfrm>
            <a:off x="1321991" y="5384127"/>
            <a:ext cx="8815469" cy="11331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30000"/>
              </a:lnSpc>
              <a:defRPr/>
            </a:pPr>
            <a:r>
              <a:rPr lang="en-US" altLang="zh-CN" sz="2800" b="1" spc="400" dirty="0">
                <a:effectLst>
                  <a:outerShdw blurRad="38100" dist="38100" dir="2700000" algn="tl">
                    <a:srgbClr val="000000">
                      <a:alpha val="43137"/>
                    </a:srgbClr>
                  </a:outerShdw>
                </a:effectLst>
                <a:ea typeface="黑体" panose="02010609060101010101" pitchFamily="2" charset="-122"/>
              </a:rPr>
              <a:t>n-m </a:t>
            </a:r>
            <a:r>
              <a:rPr lang="en-US" altLang="zh-CN" sz="2800" b="1" spc="400" dirty="0">
                <a:effectLst>
                  <a:outerShdw blurRad="38100" dist="38100" dir="2700000" algn="tl">
                    <a:srgbClr val="000000">
                      <a:alpha val="43137"/>
                    </a:srgbClr>
                  </a:outerShdw>
                </a:effectLst>
                <a:cs typeface="Times New Roman" panose="02020603050405020304" pitchFamily="18" charset="0"/>
              </a:rPr>
              <a:t>≥ 2</a:t>
            </a:r>
            <a:r>
              <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时</a:t>
            </a:r>
            <a:r>
              <a:rPr lang="en-US" altLang="zh-CN"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一部分根左移</a:t>
            </a:r>
            <a:r>
              <a:rPr lang="en-US" altLang="zh-CN"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另一部分根必右移</a:t>
            </a:r>
            <a:r>
              <a:rPr lang="en-US" altLang="zh-CN"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且移动总量为零。</a:t>
            </a:r>
            <a:endParaRPr lang="zh-CN" altLang="en-US" sz="2800"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7" name="Rectangle 11"/>
          <p:cNvSpPr>
            <a:spLocks noChangeArrowheads="1"/>
          </p:cNvSpPr>
          <p:nvPr/>
        </p:nvSpPr>
        <p:spPr bwMode="auto">
          <a:xfrm>
            <a:off x="528866" y="192132"/>
            <a:ext cx="4559073" cy="57304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nSpc>
                <a:spcPct val="130000"/>
              </a:lnSpc>
              <a:buFont typeface="Wingdings" panose="05000000000000000000" pitchFamily="2" charset="2"/>
              <a:buChar char="u"/>
              <a:defRPr/>
            </a:pPr>
            <a:r>
              <a:rPr lang="zh-CN" altLang="en-US" sz="2800" b="1" spc="4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spc="4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8 </a:t>
            </a:r>
            <a:r>
              <a:rPr lang="zh-CN" altLang="en-US" sz="2800" b="1" spc="400"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根轨迹根之和</a:t>
            </a:r>
            <a:endParaRPr lang="zh-CN" altLang="en-US" sz="2800" b="1" spc="400"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3277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r="80276"/>
          <a:stretch>
            <a:fillRect/>
          </a:stretch>
        </p:blipFill>
        <p:spPr bwMode="auto">
          <a:xfrm>
            <a:off x="1480505" y="2767433"/>
            <a:ext cx="281781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r="45885" b="20433"/>
          <a:stretch>
            <a:fillRect/>
          </a:stretch>
        </p:blipFill>
        <p:spPr bwMode="auto">
          <a:xfrm>
            <a:off x="1539243" y="3594786"/>
            <a:ext cx="75469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59569" y="782987"/>
            <a:ext cx="3864223" cy="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23392" y="201827"/>
            <a:ext cx="4515980" cy="523220"/>
          </a:xfrm>
          <a:prstGeom prst="rect">
            <a:avLst/>
          </a:prstGeom>
        </p:spPr>
        <p:txBody>
          <a:bodyPr wrap="none">
            <a:spAutoFit/>
          </a:bodyPr>
          <a:lstStyle/>
          <a:p>
            <a:pPr>
              <a:defRPr/>
            </a:pPr>
            <a:r>
              <a:rPr lang="en-US" altLang="zh-CN" sz="2800" b="1" dirty="0">
                <a:solidFill>
                  <a:srgbClr val="FF0000"/>
                </a:solidFill>
                <a:latin typeface="楷体" panose="02010609060101010101" pitchFamily="49" charset="-122"/>
                <a:ea typeface="楷体" panose="02010609060101010101" pitchFamily="49" charset="-122"/>
              </a:rPr>
              <a:t>4.2 </a:t>
            </a:r>
            <a:r>
              <a:rPr lang="zh-CN" altLang="en-US" sz="2800" b="1" dirty="0">
                <a:solidFill>
                  <a:srgbClr val="FF0000"/>
                </a:solidFill>
                <a:latin typeface="楷体" panose="02010609060101010101" pitchFamily="49" charset="-122"/>
                <a:ea typeface="楷体" panose="02010609060101010101" pitchFamily="49" charset="-122"/>
              </a:rPr>
              <a:t>绘制根轨迹的基本法则</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7" name="Text Box 27"/>
          <p:cNvSpPr txBox="1">
            <a:spLocks noChangeArrowheads="1"/>
          </p:cNvSpPr>
          <p:nvPr/>
        </p:nvSpPr>
        <p:spPr bwMode="auto">
          <a:xfrm>
            <a:off x="355682" y="1484784"/>
            <a:ext cx="11544537" cy="27757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1.</a:t>
            </a:r>
            <a:r>
              <a:rPr lang="zh-CN" altLang="en-US" b="1" dirty="0">
                <a:solidFill>
                  <a:schemeClr val="tx1"/>
                </a:solidFill>
                <a:latin typeface="楷体" panose="02010609060101010101" pitchFamily="49" charset="-122"/>
                <a:ea typeface="楷体" panose="02010609060101010101" pitchFamily="49" charset="-122"/>
              </a:rPr>
              <a:t>下列描述正确的是（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根轨迹具有对称性，即：关于实轴与虚轴对称。</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对于</a:t>
            </a:r>
            <a:r>
              <a:rPr lang="en-US" altLang="zh-CN" b="1" dirty="0">
                <a:solidFill>
                  <a:srgbClr val="0033CC"/>
                </a:solidFill>
                <a:latin typeface="楷体" panose="02010609060101010101" pitchFamily="49" charset="-122"/>
                <a:ea typeface="楷体" panose="02010609060101010101" pitchFamily="49" charset="-122"/>
              </a:rPr>
              <a:t>n</a:t>
            </a:r>
            <a:r>
              <a:rPr lang="zh-CN" altLang="en-US" b="1" dirty="0">
                <a:solidFill>
                  <a:srgbClr val="0033CC"/>
                </a:solidFill>
                <a:latin typeface="楷体" panose="02010609060101010101" pitchFamily="49" charset="-122"/>
                <a:ea typeface="楷体" panose="02010609060101010101" pitchFamily="49" charset="-122"/>
              </a:rPr>
              <a:t>阶系统，其特征方程的根与根轨迹的分支数都为</a:t>
            </a:r>
            <a:r>
              <a:rPr lang="en-US" altLang="zh-CN" b="1" dirty="0">
                <a:solidFill>
                  <a:srgbClr val="0033CC"/>
                </a:solidFill>
                <a:latin typeface="楷体" panose="02010609060101010101" pitchFamily="49" charset="-122"/>
                <a:ea typeface="楷体" panose="02010609060101010101" pitchFamily="49" charset="-122"/>
              </a:rPr>
              <a:t>n</a:t>
            </a:r>
            <a:r>
              <a:rPr lang="zh-CN" altLang="en-US" b="1" dirty="0">
                <a:solidFill>
                  <a:srgbClr val="0033CC"/>
                </a:solidFill>
                <a:latin typeface="楷体" panose="02010609060101010101" pitchFamily="49" charset="-122"/>
                <a:ea typeface="楷体" panose="02010609060101010101" pitchFamily="49" charset="-122"/>
              </a:rPr>
              <a:t>。</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根轨迹起于开环零点，终于开环极点或无穷远处。</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D.</a:t>
            </a:r>
            <a:r>
              <a:rPr lang="zh-CN" altLang="en-US" b="1" dirty="0">
                <a:solidFill>
                  <a:srgbClr val="0033CC"/>
                </a:solidFill>
                <a:latin typeface="楷体" panose="02010609060101010101" pitchFamily="49" charset="-122"/>
                <a:ea typeface="楷体" panose="02010609060101010101" pitchFamily="49" charset="-122"/>
              </a:rPr>
              <a:t>实轴某一区域，若其右边开环实数零极点个数之和为偶数，则该区域必为根轨迹。</a:t>
            </a:r>
            <a:endParaRPr lang="zh-CN" altLang="en-US" b="1" dirty="0">
              <a:solidFill>
                <a:srgbClr val="0033CC"/>
              </a:solidFill>
              <a:latin typeface="楷体" panose="02010609060101010101" pitchFamily="49" charset="-122"/>
              <a:ea typeface="楷体" panose="02010609060101010101" pitchFamily="49" charset="-122"/>
            </a:endParaRPr>
          </a:p>
        </p:txBody>
      </p:sp>
      <p:sp>
        <p:nvSpPr>
          <p:cNvPr id="8" name="Text Box 27"/>
          <p:cNvSpPr txBox="1">
            <a:spLocks noChangeArrowheads="1"/>
          </p:cNvSpPr>
          <p:nvPr/>
        </p:nvSpPr>
        <p:spPr bwMode="auto">
          <a:xfrm>
            <a:off x="355682" y="4463398"/>
            <a:ext cx="11568608" cy="111376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2.</a:t>
            </a:r>
            <a:r>
              <a:rPr lang="zh-CN" altLang="en-US" b="1" dirty="0">
                <a:solidFill>
                  <a:schemeClr val="tx1"/>
                </a:solidFill>
                <a:latin typeface="楷体" panose="02010609060101010101" pitchFamily="49" charset="-122"/>
                <a:ea typeface="楷体" panose="02010609060101010101" pitchFamily="49" charset="-122"/>
              </a:rPr>
              <a:t>实轴上根轨迹右端的开环零极点个数之和为（ </a:t>
            </a:r>
            <a:r>
              <a:rPr lang="en-US" altLang="zh-CN" b="1" dirty="0">
                <a:solidFill>
                  <a:schemeClr val="tx1"/>
                </a:solidFill>
                <a:latin typeface="楷体" panose="02010609060101010101" pitchFamily="49" charset="-122"/>
                <a:ea typeface="楷体" panose="02010609060101010101" pitchFamily="49" charset="-122"/>
              </a:rPr>
              <a:t>C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零			</a:t>
            </a: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大于零			</a:t>
            </a: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奇数				</a:t>
            </a:r>
            <a:r>
              <a:rPr lang="en-US" altLang="zh-CN" b="1" dirty="0">
                <a:solidFill>
                  <a:srgbClr val="0033CC"/>
                </a:solidFill>
                <a:latin typeface="楷体" panose="02010609060101010101" pitchFamily="49" charset="-122"/>
                <a:ea typeface="楷体" panose="02010609060101010101" pitchFamily="49" charset="-122"/>
              </a:rPr>
              <a:t>D.</a:t>
            </a:r>
            <a:r>
              <a:rPr lang="zh-CN" altLang="en-US" b="1" dirty="0">
                <a:solidFill>
                  <a:srgbClr val="0033CC"/>
                </a:solidFill>
                <a:latin typeface="楷体" panose="02010609060101010101" pitchFamily="49" charset="-122"/>
                <a:ea typeface="楷体" panose="02010609060101010101" pitchFamily="49" charset="-122"/>
              </a:rPr>
              <a:t>偶数</a:t>
            </a:r>
            <a:endParaRPr lang="en-US" altLang="zh-CN" b="1" dirty="0">
              <a:solidFill>
                <a:srgbClr val="0033CC"/>
              </a:solidFill>
              <a:latin typeface="楷体" panose="02010609060101010101" pitchFamily="49" charset="-122"/>
              <a:ea typeface="楷体" panose="02010609060101010101" pitchFamily="49" charset="-122"/>
            </a:endParaRPr>
          </a:p>
        </p:txBody>
      </p:sp>
      <p:sp>
        <p:nvSpPr>
          <p:cNvPr id="3" name="矩形 2"/>
          <p:cNvSpPr/>
          <p:nvPr/>
        </p:nvSpPr>
        <p:spPr>
          <a:xfrm>
            <a:off x="767408" y="873701"/>
            <a:ext cx="2664296" cy="792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线上作答</a:t>
            </a:r>
            <a:endParaRPr lang="zh-CN" altLang="en-US" sz="28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ppt_w/2"/>
                                          </p:val>
                                        </p:tav>
                                        <p:tav tm="100000">
                                          <p:val>
                                            <p:strVal val="#ppt_x"/>
                                          </p:val>
                                        </p:tav>
                                      </p:tavLst>
                                    </p:anim>
                                    <p:anim calcmode="lin" valueType="num">
                                      <p:cBhvr>
                                        <p:cTn id="8" dur="300" fill="hold"/>
                                        <p:tgtEl>
                                          <p:spTgt spid="9"/>
                                        </p:tgtEl>
                                        <p:attrNameLst>
                                          <p:attrName>ppt_y</p:attrName>
                                        </p:attrNameLst>
                                      </p:cBhvr>
                                      <p:tavLst>
                                        <p:tav tm="0">
                                          <p:val>
                                            <p:strVal val="#ppt_y"/>
                                          </p:val>
                                        </p:tav>
                                        <p:tav tm="100000">
                                          <p:val>
                                            <p:strVal val="#ppt_y"/>
                                          </p:val>
                                        </p:tav>
                                      </p:tavLst>
                                    </p:anim>
                                    <p:anim calcmode="lin" valueType="num">
                                      <p:cBhvr>
                                        <p:cTn id="9" dur="300" fill="hold"/>
                                        <p:tgtEl>
                                          <p:spTgt spid="9"/>
                                        </p:tgtEl>
                                        <p:attrNameLst>
                                          <p:attrName>ppt_w</p:attrName>
                                        </p:attrNameLst>
                                      </p:cBhvr>
                                      <p:tavLst>
                                        <p:tav tm="0">
                                          <p:val>
                                            <p:fltVal val="0"/>
                                          </p:val>
                                        </p:tav>
                                        <p:tav tm="100000">
                                          <p:val>
                                            <p:strVal val="#ppt_w"/>
                                          </p:val>
                                        </p:tav>
                                      </p:tavLst>
                                    </p:anim>
                                    <p:anim calcmode="lin" valueType="num">
                                      <p:cBhvr>
                                        <p:cTn id="10" dur="3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3"/>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2" name="AutoShape 4"/>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3" name="AutoShape 5"/>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 name="Text Box 11"/>
          <p:cNvSpPr txBox="1">
            <a:spLocks noChangeArrowheads="1"/>
          </p:cNvSpPr>
          <p:nvPr/>
        </p:nvSpPr>
        <p:spPr bwMode="auto">
          <a:xfrm>
            <a:off x="1199515" y="1628775"/>
            <a:ext cx="9417050" cy="230695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50000"/>
              </a:lnSpc>
              <a:spcBef>
                <a:spcPts val="0"/>
              </a:spcBef>
              <a:buNone/>
              <a:defRPr/>
            </a:pPr>
            <a:r>
              <a:rPr lang="zh-CN" altLang="en-US" b="1" dirty="0" smtClean="0">
                <a:solidFill>
                  <a:srgbClr val="FF0000"/>
                </a:solidFill>
                <a:latin typeface="楷体" panose="02010609060101010101" pitchFamily="49" charset="-122"/>
                <a:ea typeface="楷体" panose="02010609060101010101" pitchFamily="49" charset="-122"/>
              </a:rPr>
              <a:t>讨论：</a:t>
            </a:r>
            <a:endParaRPr lang="en-US" altLang="zh-CN" b="1" dirty="0" smtClean="0">
              <a:solidFill>
                <a:srgbClr val="FF0000"/>
              </a:solidFill>
              <a:latin typeface="楷体" panose="02010609060101010101" pitchFamily="49" charset="-122"/>
              <a:ea typeface="楷体" panose="02010609060101010101" pitchFamily="49" charset="-122"/>
            </a:endParaRPr>
          </a:p>
          <a:p>
            <a:pPr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1 </a:t>
            </a:r>
            <a:r>
              <a:rPr lang="zh-CN" altLang="en-US" b="1" dirty="0" smtClean="0">
                <a:solidFill>
                  <a:srgbClr val="0033CC"/>
                </a:solidFill>
                <a:latin typeface="楷体" panose="02010609060101010101" pitchFamily="49" charset="-122"/>
                <a:ea typeface="楷体" panose="02010609060101010101" pitchFamily="49" charset="-122"/>
              </a:rPr>
              <a:t>利用根轨迹法，对系统稳定性的判断。</a:t>
            </a:r>
            <a:endParaRPr lang="en-US" altLang="zh-CN" b="1" dirty="0">
              <a:solidFill>
                <a:srgbClr val="0033CC"/>
              </a:solidFill>
              <a:latin typeface="楷体" panose="02010609060101010101" pitchFamily="49" charset="-122"/>
              <a:ea typeface="楷体" panose="02010609060101010101" pitchFamily="49" charset="-122"/>
            </a:endParaRPr>
          </a:p>
          <a:p>
            <a:pPr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2 </a:t>
            </a:r>
            <a:r>
              <a:rPr lang="zh-CN" altLang="en-US" b="1" dirty="0" smtClean="0">
                <a:solidFill>
                  <a:srgbClr val="0033CC"/>
                </a:solidFill>
                <a:latin typeface="楷体" panose="02010609060101010101" pitchFamily="49" charset="-122"/>
                <a:ea typeface="楷体" panose="02010609060101010101" pitchFamily="49" charset="-122"/>
              </a:rPr>
              <a:t>前面研究的根轨迹法，针对的是根轨迹增益</a:t>
            </a:r>
            <a:r>
              <a:rPr lang="en-US" altLang="zh-CN" b="1" dirty="0" smtClean="0">
                <a:solidFill>
                  <a:srgbClr val="0033CC"/>
                </a:solidFill>
                <a:latin typeface="楷体" panose="02010609060101010101" pitchFamily="49" charset="-122"/>
                <a:ea typeface="楷体" panose="02010609060101010101" pitchFamily="49" charset="-122"/>
              </a:rPr>
              <a:t>K*</a:t>
            </a:r>
            <a:r>
              <a:rPr lang="zh-CN" altLang="en-US" b="1" dirty="0" smtClean="0">
                <a:solidFill>
                  <a:srgbClr val="0033CC"/>
                </a:solidFill>
                <a:latin typeface="楷体" panose="02010609060101010101" pitchFamily="49" charset="-122"/>
                <a:ea typeface="楷体" panose="02010609060101010101" pitchFamily="49" charset="-122"/>
              </a:rPr>
              <a:t>的变化；那系统中其他参数的变化，可以使用前面的绘制法则吗？</a:t>
            </a:r>
            <a:endParaRPr lang="zh-CN" altLang="en-US" b="1" dirty="0" smtClean="0">
              <a:solidFill>
                <a:srgbClr val="FF0000"/>
              </a:solidFill>
              <a:latin typeface="楷体" panose="02010609060101010101" pitchFamily="49" charset="-122"/>
              <a:ea typeface="楷体" panose="02010609060101010101" pitchFamily="49" charset="-122"/>
            </a:endParaRPr>
          </a:p>
        </p:txBody>
      </p:sp>
      <p:sp>
        <p:nvSpPr>
          <p:cNvPr id="2" name="文本框 1"/>
          <p:cNvSpPr txBox="1"/>
          <p:nvPr/>
        </p:nvSpPr>
        <p:spPr>
          <a:xfrm>
            <a:off x="1199515" y="4574540"/>
            <a:ext cx="3552825" cy="521970"/>
          </a:xfrm>
          <a:prstGeom prst="rect">
            <a:avLst/>
          </a:prstGeom>
          <a:noFill/>
        </p:spPr>
        <p:txBody>
          <a:bodyPr wrap="square" rtlCol="0">
            <a:spAutoFit/>
          </a:bodyPr>
          <a:p>
            <a:r>
              <a:rPr lang="zh-CN" altLang="en-US" sz="2800" b="1" dirty="0" smtClean="0">
                <a:solidFill>
                  <a:srgbClr val="FF0000"/>
                </a:solidFill>
                <a:latin typeface="楷体" panose="02010609060101010101" pitchFamily="49" charset="-122"/>
                <a:ea typeface="楷体" panose="02010609060101010101" pitchFamily="49" charset="-122"/>
                <a:sym typeface="+mn-ea"/>
              </a:rPr>
              <a:t>（结论：狭义根轨迹）</a:t>
            </a:r>
            <a:endParaRPr lang="zh-CN" altLang="en-US" sz="2800" b="1" dirty="0" smtClean="0">
              <a:solidFill>
                <a:srgbClr val="FF0000"/>
              </a:solidFill>
              <a:latin typeface="楷体" panose="02010609060101010101" pitchFamily="49" charset="-122"/>
              <a:ea typeface="楷体" panose="02010609060101010101" pitchFamily="49" charset="-122"/>
              <a:sym typeface="+mn-ea"/>
            </a:endParaRPr>
          </a:p>
        </p:txBody>
      </p:sp>
      <p:sp>
        <p:nvSpPr>
          <p:cNvPr id="3" name="右箭头 2"/>
          <p:cNvSpPr/>
          <p:nvPr/>
        </p:nvSpPr>
        <p:spPr>
          <a:xfrm>
            <a:off x="4871720" y="4652645"/>
            <a:ext cx="1224280"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205855" y="4558030"/>
            <a:ext cx="3552825" cy="521970"/>
          </a:xfrm>
          <a:prstGeom prst="rect">
            <a:avLst/>
          </a:prstGeom>
          <a:noFill/>
        </p:spPr>
        <p:txBody>
          <a:bodyPr wrap="square" rtlCol="0">
            <a:spAutoFit/>
          </a:bodyPr>
          <a:p>
            <a:r>
              <a:rPr lang="zh-CN" altLang="en-US" sz="2800" b="1" dirty="0" smtClean="0">
                <a:solidFill>
                  <a:srgbClr val="FF0000"/>
                </a:solidFill>
                <a:latin typeface="楷体" panose="02010609060101010101" pitchFamily="49" charset="-122"/>
                <a:ea typeface="楷体" panose="02010609060101010101" pitchFamily="49" charset="-122"/>
                <a:sym typeface="+mn-ea"/>
              </a:rPr>
              <a:t>（引出：广义根轨迹）</a:t>
            </a:r>
            <a:endParaRPr lang="zh-CN" altLang="en-US" sz="2800" b="1" dirty="0" smtClean="0">
              <a:solidFill>
                <a:srgbClr val="FF0000"/>
              </a:solidFill>
              <a:latin typeface="楷体" panose="02010609060101010101" pitchFamily="49" charset="-122"/>
              <a:ea typeface="楷体" panose="02010609060101010101" pitchFamily="49" charset="-122"/>
              <a:sym typeface="+mn-ea"/>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2842821" y="3651734"/>
            <a:ext cx="5518150" cy="1150938"/>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407368" y="217267"/>
            <a:ext cx="4482317" cy="707886"/>
          </a:xfrm>
          <a:prstGeom prst="rect">
            <a:avLst/>
          </a:prstGeom>
        </p:spPr>
        <p:txBody>
          <a:bodyPr wrap="none">
            <a:spAutoFit/>
          </a:bodyPr>
          <a:lstStyle/>
          <a:p>
            <a:pPr>
              <a:defRPr/>
            </a:pPr>
            <a:r>
              <a:rPr lang="en-US" altLang="zh-CN" sz="4000" b="1" spc="600"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4.3 </a:t>
            </a:r>
            <a:r>
              <a:rPr lang="zh-CN" altLang="en-US" sz="4000" b="1" spc="600"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特殊根轨迹</a:t>
            </a:r>
            <a:endParaRPr lang="zh-CN" altLang="en-US" sz="4000" b="1" spc="600"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5" name="矩形 4"/>
          <p:cNvSpPr/>
          <p:nvPr/>
        </p:nvSpPr>
        <p:spPr>
          <a:xfrm>
            <a:off x="935831" y="1048395"/>
            <a:ext cx="3142207"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571500" indent="-571500">
              <a:buFont typeface="Wingdings" panose="05000000000000000000" pitchFamily="2" charset="2"/>
              <a:buChar char="u"/>
              <a:defRPr/>
            </a:pPr>
            <a:r>
              <a:rPr lang="zh-CN" altLang="en-US" sz="32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广义根轨迹</a:t>
            </a:r>
            <a:endParaRPr lang="zh-CN" altLang="en-US" sz="32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6" name="矩形 5"/>
          <p:cNvSpPr/>
          <p:nvPr/>
        </p:nvSpPr>
        <p:spPr>
          <a:xfrm>
            <a:off x="2346324" y="1838647"/>
            <a:ext cx="2347913" cy="522287"/>
          </a:xfrm>
          <a:prstGeom prst="rect">
            <a:avLst/>
          </a:prstGeom>
        </p:spPr>
        <p:txBody>
          <a:bodyPr wrap="none">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闭环特征方程</a:t>
            </a:r>
            <a:endPar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3798"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3799" name="对象 7"/>
          <p:cNvGraphicFramePr>
            <a:graphicFrameLocks noChangeAspect="1"/>
          </p:cNvGraphicFramePr>
          <p:nvPr/>
        </p:nvGraphicFramePr>
        <p:xfrm>
          <a:off x="2499742" y="2742090"/>
          <a:ext cx="2909888" cy="550863"/>
        </p:xfrm>
        <a:graphic>
          <a:graphicData uri="http://schemas.openxmlformats.org/presentationml/2006/ole">
            <mc:AlternateContent xmlns:mc="http://schemas.openxmlformats.org/markup-compatibility/2006">
              <mc:Choice xmlns:v="urn:schemas-microsoft-com:vml" Requires="v">
                <p:oleObj spid="_x0000_s22539" name="Equation" r:id="rId2" imgW="1054735" imgH="203200" progId="Equation.DSMT4">
                  <p:embed/>
                </p:oleObj>
              </mc:Choice>
              <mc:Fallback>
                <p:oleObj name="Equation" r:id="rId2" imgW="1054735" imgH="203200" progId="Equation.DSMT4">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742" y="2742090"/>
                        <a:ext cx="29098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6508528" y="1837059"/>
            <a:ext cx="2347912" cy="523875"/>
          </a:xfrm>
          <a:prstGeom prst="rect">
            <a:avLst/>
          </a:prstGeom>
        </p:spPr>
        <p:txBody>
          <a:bodyPr wrap="none">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进行等效变换</a:t>
            </a:r>
            <a:endPar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3801" name="Rectangle 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3802" name="对象 10"/>
          <p:cNvGraphicFramePr>
            <a:graphicFrameLocks noChangeAspect="1"/>
          </p:cNvGraphicFramePr>
          <p:nvPr/>
        </p:nvGraphicFramePr>
        <p:xfrm>
          <a:off x="6782371" y="2472693"/>
          <a:ext cx="1800225" cy="977900"/>
        </p:xfrm>
        <a:graphic>
          <a:graphicData uri="http://schemas.openxmlformats.org/presentationml/2006/ole">
            <mc:AlternateContent xmlns:mc="http://schemas.openxmlformats.org/markup-compatibility/2006">
              <mc:Choice xmlns:v="urn:schemas-microsoft-com:vml" Requires="v">
                <p:oleObj spid="_x0000_s22540" name="Equation" r:id="rId4" imgW="774700" imgH="419100" progId="Equation.DSMT4">
                  <p:embed/>
                </p:oleObj>
              </mc:Choice>
              <mc:Fallback>
                <p:oleObj name="Equation" r:id="rId4" imgW="774700" imgH="419100" progId="Equation.DSMT4">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2371" y="2472693"/>
                        <a:ext cx="18002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8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r="61029"/>
          <a:stretch>
            <a:fillRect/>
          </a:stretch>
        </p:blipFill>
        <p:spPr bwMode="auto">
          <a:xfrm>
            <a:off x="3247231" y="3482666"/>
            <a:ext cx="5059363"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r="55423"/>
          <a:stretch>
            <a:fillRect/>
          </a:stretch>
        </p:blipFill>
        <p:spPr bwMode="auto">
          <a:xfrm>
            <a:off x="2854451" y="4078773"/>
            <a:ext cx="5567363"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207568" y="5384815"/>
            <a:ext cx="3892412"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defRPr/>
            </a:pPr>
            <a:r>
              <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等效开环传递函数为</a:t>
            </a:r>
            <a:endParaRPr lang="zh-CN" altLang="en-US" sz="2800" b="1" spc="4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3806" name="Rectangle 10"/>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3807" name="对象 14"/>
          <p:cNvGraphicFramePr>
            <a:graphicFrameLocks noChangeAspect="1"/>
          </p:cNvGraphicFramePr>
          <p:nvPr/>
        </p:nvGraphicFramePr>
        <p:xfrm>
          <a:off x="6356349" y="5161453"/>
          <a:ext cx="3170238" cy="1082675"/>
        </p:xfrm>
        <a:graphic>
          <a:graphicData uri="http://schemas.openxmlformats.org/presentationml/2006/ole">
            <mc:AlternateContent xmlns:mc="http://schemas.openxmlformats.org/markup-compatibility/2006">
              <mc:Choice xmlns:v="urn:schemas-microsoft-com:vml" Requires="v">
                <p:oleObj spid="_x0000_s22541" name="Equation" r:id="rId8" imgW="1231900" imgH="419100" progId="Equation.DSMT4">
                  <p:embed/>
                </p:oleObj>
              </mc:Choice>
              <mc:Fallback>
                <p:oleObj name="Equation" r:id="rId8" imgW="1231900" imgH="419100" progId="Equation.DSMT4">
                  <p:embed/>
                  <p:pic>
                    <p:nvPicPr>
                      <p:cNvPr id="0"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6349" y="5161453"/>
                        <a:ext cx="317023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674275" y="3105661"/>
            <a:ext cx="8569325" cy="792163"/>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圆角矩形 13"/>
          <p:cNvSpPr/>
          <p:nvPr/>
        </p:nvSpPr>
        <p:spPr>
          <a:xfrm>
            <a:off x="2559967" y="5157192"/>
            <a:ext cx="6480175" cy="1225550"/>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圆角矩形 4"/>
          <p:cNvSpPr/>
          <p:nvPr/>
        </p:nvSpPr>
        <p:spPr>
          <a:xfrm>
            <a:off x="434562" y="722313"/>
            <a:ext cx="7749002" cy="954087"/>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434560" y="722313"/>
            <a:ext cx="7605062" cy="954087"/>
          </a:xfrm>
          <a:prstGeom prst="rect">
            <a:avLst/>
          </a:prstGeom>
        </p:spPr>
        <p:txBody>
          <a:bodyPr wrap="square">
            <a:spAutoFit/>
          </a:bodyPr>
          <a:lstStyle/>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 已知某负反馈系统的开环传递函数，试画出</a:t>
            </a:r>
            <a:endPar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时的广义根轨迹</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4823" name="对象 3"/>
          <p:cNvGraphicFramePr>
            <a:graphicFrameLocks noChangeAspect="1"/>
          </p:cNvGraphicFramePr>
          <p:nvPr/>
        </p:nvGraphicFramePr>
        <p:xfrm>
          <a:off x="674275" y="1162050"/>
          <a:ext cx="1913920" cy="576263"/>
        </p:xfrm>
        <a:graphic>
          <a:graphicData uri="http://schemas.openxmlformats.org/presentationml/2006/ole">
            <mc:AlternateContent xmlns:mc="http://schemas.openxmlformats.org/markup-compatibility/2006">
              <mc:Choice xmlns:v="urn:schemas-microsoft-com:vml" Requires="v">
                <p:oleObj spid="_x0000_s23566" name="公式" r:id="rId4" imgW="761365" imgH="228600" progId="Equation.3">
                  <p:embed/>
                </p:oleObj>
              </mc:Choice>
              <mc:Fallback>
                <p:oleObj name="公式" r:id="rId4" imgW="761365" imgH="228600"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75" y="1162050"/>
                        <a:ext cx="1913920" cy="576263"/>
                      </a:xfrm>
                      <a:prstGeom prst="rect">
                        <a:avLst/>
                      </a:prstGeom>
                      <a:noFill/>
                      <a:ln>
                        <a:noFill/>
                      </a:ln>
                    </p:spPr>
                  </p:pic>
                </p:oleObj>
              </mc:Fallback>
            </mc:AlternateContent>
          </a:graphicData>
        </a:graphic>
      </p:graphicFrame>
      <p:graphicFrame>
        <p:nvGraphicFramePr>
          <p:cNvPr id="34825" name="对象 6"/>
          <p:cNvGraphicFramePr>
            <a:graphicFrameLocks noChangeAspect="1"/>
          </p:cNvGraphicFramePr>
          <p:nvPr/>
        </p:nvGraphicFramePr>
        <p:xfrm>
          <a:off x="2711624" y="1798390"/>
          <a:ext cx="3995738" cy="1198562"/>
        </p:xfrm>
        <a:graphic>
          <a:graphicData uri="http://schemas.openxmlformats.org/presentationml/2006/ole">
            <mc:AlternateContent xmlns:mc="http://schemas.openxmlformats.org/markup-compatibility/2006">
              <mc:Choice xmlns:v="urn:schemas-microsoft-com:vml" Requires="v">
                <p:oleObj spid="_x0000_s23567" name="Equation" r:id="rId6" imgW="1397000" imgH="431800" progId="Equation.DSMT4">
                  <p:embed/>
                </p:oleObj>
              </mc:Choice>
              <mc:Fallback>
                <p:oleObj name="Equation" r:id="rId6" imgW="1397000" imgH="4318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1624" y="1798390"/>
                        <a:ext cx="3995738"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891762" y="3231074"/>
            <a:ext cx="4151312" cy="523875"/>
          </a:xfrm>
          <a:prstGeom prst="rect">
            <a:avLst/>
          </a:prstGeom>
        </p:spPr>
        <p:txBody>
          <a:bodyPr wrap="none">
            <a:spAutoFit/>
          </a:bodyPr>
          <a:lstStyle/>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解：系统闭环特征方程为</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4828" name="对象 9"/>
          <p:cNvGraphicFramePr>
            <a:graphicFrameLocks noChangeAspect="1"/>
          </p:cNvGraphicFramePr>
          <p:nvPr/>
        </p:nvGraphicFramePr>
        <p:xfrm>
          <a:off x="5066888" y="3250123"/>
          <a:ext cx="4130675" cy="647700"/>
        </p:xfrm>
        <a:graphic>
          <a:graphicData uri="http://schemas.openxmlformats.org/presentationml/2006/ole">
            <mc:AlternateContent xmlns:mc="http://schemas.openxmlformats.org/markup-compatibility/2006">
              <mc:Choice xmlns:v="urn:schemas-microsoft-com:vml" Requires="v">
                <p:oleObj spid="_x0000_s23568" name="公式" r:id="rId8" imgW="1562100" imgH="241300" progId="Equation.3">
                  <p:embed/>
                </p:oleObj>
              </mc:Choice>
              <mc:Fallback>
                <p:oleObj name="公式" r:id="rId8" imgW="1562100" imgH="241300" progId="Equation.3">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6888" y="3250123"/>
                        <a:ext cx="413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1607345" y="4129261"/>
            <a:ext cx="3430587" cy="52387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等效开环传递函数为</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4831" name="对象 12"/>
          <p:cNvGraphicFramePr>
            <a:graphicFrameLocks noChangeAspect="1"/>
          </p:cNvGraphicFramePr>
          <p:nvPr/>
        </p:nvGraphicFramePr>
        <p:xfrm>
          <a:off x="2979065" y="5189407"/>
          <a:ext cx="5641975" cy="1081088"/>
        </p:xfrm>
        <a:graphic>
          <a:graphicData uri="http://schemas.openxmlformats.org/presentationml/2006/ole">
            <mc:AlternateContent xmlns:mc="http://schemas.openxmlformats.org/markup-compatibility/2006">
              <mc:Choice xmlns:v="urn:schemas-microsoft-com:vml" Requires="v">
                <p:oleObj spid="_x0000_s23569" name="Equation" r:id="rId10" imgW="2235200" imgH="431800" progId="Equation.DSMT4">
                  <p:embed/>
                </p:oleObj>
              </mc:Choice>
              <mc:Fallback>
                <p:oleObj name="Equation" r:id="rId10" imgW="2235200" imgH="431800" progId="Equation.DSMT4">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9065" y="5189407"/>
                        <a:ext cx="564197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对象 2"/>
          <p:cNvGraphicFramePr>
            <a:graphicFrameLocks noChangeAspect="1"/>
          </p:cNvGraphicFramePr>
          <p:nvPr/>
        </p:nvGraphicFramePr>
        <p:xfrm>
          <a:off x="1343522" y="464621"/>
          <a:ext cx="1008062" cy="465137"/>
        </p:xfrm>
        <a:graphic>
          <a:graphicData uri="http://schemas.openxmlformats.org/presentationml/2006/ole">
            <mc:AlternateContent xmlns:mc="http://schemas.openxmlformats.org/markup-compatibility/2006">
              <mc:Choice xmlns:v="urn:schemas-microsoft-com:vml" Requires="v">
                <p:oleObj spid="_x0000_s24587" name="公式" r:id="rId1" imgW="368300" imgH="177800" progId="Equation.3">
                  <p:embed/>
                </p:oleObj>
              </mc:Choice>
              <mc:Fallback>
                <p:oleObj name="公式" r:id="rId1" imgW="368300" imgH="177800" progId="Equation.3">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522" y="464621"/>
                        <a:ext cx="1008062"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p:cNvSpPr>
            <a:spLocks noChangeArrowheads="1"/>
          </p:cNvSpPr>
          <p:nvPr/>
        </p:nvSpPr>
        <p:spPr bwMode="auto">
          <a:xfrm>
            <a:off x="2351584" y="436045"/>
            <a:ext cx="23764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，有</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条轨迹</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5" name="矩形 4"/>
          <p:cNvSpPr/>
          <p:nvPr/>
        </p:nvSpPr>
        <p:spPr>
          <a:xfrm>
            <a:off x="1030288" y="1269808"/>
            <a:ext cx="5707012"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zh-CN"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两条根轨迹分别起于开环极点</a:t>
            </a:r>
            <a:endParaRPr lang="zh-CN" altLang="en-US"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pic>
        <p:nvPicPr>
          <p:cNvPr id="358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62605"/>
          <a:stretch>
            <a:fillRect/>
          </a:stretch>
        </p:blipFill>
        <p:spPr bwMode="auto">
          <a:xfrm>
            <a:off x="3678238" y="1863238"/>
            <a:ext cx="4633912"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030289" y="2725739"/>
            <a:ext cx="657788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defRPr/>
            </a:pPr>
            <a:r>
              <a:rPr lang="zh-CN" altLang="en-US"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终于位于原点处的零点和无穷远处</a:t>
            </a:r>
            <a:endParaRPr lang="zh-CN" altLang="en-US"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sp>
        <p:nvSpPr>
          <p:cNvPr id="7" name="矩形 6"/>
          <p:cNvSpPr/>
          <p:nvPr/>
        </p:nvSpPr>
        <p:spPr>
          <a:xfrm>
            <a:off x="1030288" y="3693714"/>
            <a:ext cx="5281735"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defRPr/>
            </a:pPr>
            <a:r>
              <a:rPr lang="zh-CN" altLang="en-US"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实轴上的根轨迹位于负实轴</a:t>
            </a:r>
            <a:endParaRPr lang="zh-CN" altLang="en-US" sz="28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sp>
        <p:nvSpPr>
          <p:cNvPr id="8" name="矩形 7"/>
          <p:cNvSpPr/>
          <p:nvPr/>
        </p:nvSpPr>
        <p:spPr>
          <a:xfrm>
            <a:off x="1820258" y="4776788"/>
            <a:ext cx="1485900" cy="522288"/>
          </a:xfrm>
          <a:prstGeom prst="rect">
            <a:avLst/>
          </a:prstGeom>
          <a:ln>
            <a:solidFill>
              <a:srgbClr val="C00000"/>
            </a:solidFill>
          </a:ln>
        </p:spPr>
        <p:txBody>
          <a:bodyPr>
            <a:spAutoFit/>
          </a:bodyPr>
          <a:lstStyle/>
          <a:p>
            <a:pPr>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渐近线：</a:t>
            </a:r>
            <a:endPar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sp>
        <p:nvSpPr>
          <p:cNvPr id="35849" name="Rectangle 7"/>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5850" name="对象 9"/>
          <p:cNvGraphicFramePr>
            <a:graphicFrameLocks noChangeAspect="1"/>
          </p:cNvGraphicFramePr>
          <p:nvPr/>
        </p:nvGraphicFramePr>
        <p:xfrm>
          <a:off x="3842983" y="4559300"/>
          <a:ext cx="6192838" cy="957263"/>
        </p:xfrm>
        <a:graphic>
          <a:graphicData uri="http://schemas.openxmlformats.org/presentationml/2006/ole">
            <mc:AlternateContent xmlns:mc="http://schemas.openxmlformats.org/markup-compatibility/2006">
              <mc:Choice xmlns:v="urn:schemas-microsoft-com:vml" Requires="v">
                <p:oleObj spid="_x0000_s24588" name="公式" r:id="rId4" imgW="2527300" imgH="393700" progId="Equation.3">
                  <p:embed/>
                </p:oleObj>
              </mc:Choice>
              <mc:Fallback>
                <p:oleObj name="公式" r:id="rId4" imgW="2527300" imgH="393700" progId="Equation.3">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983" y="4559300"/>
                        <a:ext cx="619283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1" name="Rectangle 9"/>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5852" name="对象 11"/>
          <p:cNvGraphicFramePr>
            <a:graphicFrameLocks noChangeAspect="1"/>
          </p:cNvGraphicFramePr>
          <p:nvPr/>
        </p:nvGraphicFramePr>
        <p:xfrm>
          <a:off x="3862388" y="5589588"/>
          <a:ext cx="4449762" cy="1008062"/>
        </p:xfrm>
        <a:graphic>
          <a:graphicData uri="http://schemas.openxmlformats.org/presentationml/2006/ole">
            <mc:AlternateContent xmlns:mc="http://schemas.openxmlformats.org/markup-compatibility/2006">
              <mc:Choice xmlns:v="urn:schemas-microsoft-com:vml" Requires="v">
                <p:oleObj spid="_x0000_s24589" name="Equation" r:id="rId6" imgW="1726565" imgH="393700" progId="Equation.DSMT4">
                  <p:embed/>
                </p:oleObj>
              </mc:Choice>
              <mc:Fallback>
                <p:oleObj name="Equation" r:id="rId6" imgW="1726565" imgH="393700" progId="Equation.DSMT4">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2388" y="5589588"/>
                        <a:ext cx="44497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0259" y="371153"/>
            <a:ext cx="1440284" cy="522288"/>
          </a:xfrm>
          <a:prstGeom prst="rect">
            <a:avLst/>
          </a:prstGeom>
          <a:ln>
            <a:solidFill>
              <a:srgbClr val="002060"/>
            </a:solidFill>
          </a:ln>
        </p:spPr>
        <p:txBody>
          <a:bodyPr wrap="square">
            <a:spAutoFit/>
          </a:bodyPr>
          <a:lstStyle/>
          <a:p>
            <a:pPr>
              <a:defRPr/>
            </a:pPr>
            <a:r>
              <a:rPr lang="zh-CN" altLang="en-US" sz="2800" b="1" dirty="0">
                <a:solidFill>
                  <a:srgbClr val="00206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出射角：</a:t>
            </a:r>
            <a:endParaRPr lang="zh-CN" altLang="en-US" sz="2800" b="1" dirty="0">
              <a:solidFill>
                <a:srgbClr val="00206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sp>
        <p:nvSpPr>
          <p:cNvPr id="36867" name="Rectangle 2"/>
          <p:cNvSpPr>
            <a:spLocks noChangeArrowheads="1"/>
          </p:cNvSpPr>
          <p:nvPr/>
        </p:nvSpPr>
        <p:spPr bwMode="auto">
          <a:xfrm>
            <a:off x="1030872" y="-19305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6868" name="对象 3"/>
          <p:cNvGraphicFramePr>
            <a:graphicFrameLocks noChangeAspect="1"/>
          </p:cNvGraphicFramePr>
          <p:nvPr/>
        </p:nvGraphicFramePr>
        <p:xfrm>
          <a:off x="1210260" y="1161728"/>
          <a:ext cx="8785225" cy="592138"/>
        </p:xfrm>
        <a:graphic>
          <a:graphicData uri="http://schemas.openxmlformats.org/presentationml/2006/ole">
            <mc:AlternateContent xmlns:mc="http://schemas.openxmlformats.org/markup-compatibility/2006">
              <mc:Choice xmlns:v="urn:schemas-microsoft-com:vml" Requires="v">
                <p:oleObj spid="_x0000_s25611" name="公式" r:id="rId1" imgW="3822700" imgH="254000" progId="Equation.3">
                  <p:embed/>
                </p:oleObj>
              </mc:Choice>
              <mc:Fallback>
                <p:oleObj name="公式" r:id="rId1" imgW="3822700" imgH="254000" progId="Equation.3">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260" y="1161728"/>
                        <a:ext cx="878522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9" name="Rectangle 4"/>
          <p:cNvSpPr>
            <a:spLocks noChangeArrowheads="1"/>
          </p:cNvSpPr>
          <p:nvPr/>
        </p:nvSpPr>
        <p:spPr bwMode="auto">
          <a:xfrm>
            <a:off x="1030872" y="-19305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6870" name="对象 5"/>
          <p:cNvGraphicFramePr>
            <a:graphicFrameLocks noChangeAspect="1"/>
          </p:cNvGraphicFramePr>
          <p:nvPr/>
        </p:nvGraphicFramePr>
        <p:xfrm>
          <a:off x="1212818" y="2022153"/>
          <a:ext cx="2425700" cy="647700"/>
        </p:xfrm>
        <a:graphic>
          <a:graphicData uri="http://schemas.openxmlformats.org/presentationml/2006/ole">
            <mc:AlternateContent xmlns:mc="http://schemas.openxmlformats.org/markup-compatibility/2006">
              <mc:Choice xmlns:v="urn:schemas-microsoft-com:vml" Requires="v">
                <p:oleObj spid="_x0000_s25612" name="公式" r:id="rId3" imgW="965200" imgH="254000" progId="Equation.3">
                  <p:embed/>
                </p:oleObj>
              </mc:Choice>
              <mc:Fallback>
                <p:oleObj name="公式" r:id="rId3" imgW="965200" imgH="2540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18" y="2022153"/>
                        <a:ext cx="242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258174" y="2771753"/>
            <a:ext cx="2784737"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defRPr/>
            </a:pPr>
            <a:r>
              <a:rPr lang="zh-CN" altLang="en-US" sz="24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分离点坐标</a:t>
            </a:r>
            <a:r>
              <a:rPr lang="zh-CN" altLang="en-US" sz="2400" b="1" i="1" spc="5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a:t>
            </a:r>
            <a:r>
              <a:rPr lang="en-US" altLang="zh-CN" sz="2400" b="1" i="1" spc="5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d</a:t>
            </a:r>
            <a:r>
              <a:rPr lang="zh-CN" altLang="en-US" sz="24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endParaRPr lang="zh-CN" altLang="en-US" sz="24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6873" name="对象 8"/>
          <p:cNvGraphicFramePr>
            <a:graphicFrameLocks noChangeAspect="1"/>
          </p:cNvGraphicFramePr>
          <p:nvPr/>
        </p:nvGraphicFramePr>
        <p:xfrm>
          <a:off x="1333842" y="3284538"/>
          <a:ext cx="5418137" cy="1008062"/>
        </p:xfrm>
        <a:graphic>
          <a:graphicData uri="http://schemas.openxmlformats.org/presentationml/2006/ole">
            <mc:AlternateContent xmlns:mc="http://schemas.openxmlformats.org/markup-compatibility/2006">
              <mc:Choice xmlns:v="urn:schemas-microsoft-com:vml" Requires="v">
                <p:oleObj spid="_x0000_s25613" name="公式" r:id="rId5" imgW="2438400" imgH="419100" progId="Equation.3">
                  <p:embed/>
                </p:oleObj>
              </mc:Choice>
              <mc:Fallback>
                <p:oleObj name="公式" r:id="rId5" imgW="2438400" imgH="419100" progId="Equation.3">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842" y="3284538"/>
                        <a:ext cx="541813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r="67339"/>
          <a:stretch>
            <a:fillRect/>
          </a:stretch>
        </p:blipFill>
        <p:spPr bwMode="auto">
          <a:xfrm>
            <a:off x="1210259" y="4249491"/>
            <a:ext cx="4292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5" name="Picture 8"/>
          <p:cNvPicPr>
            <a:picLocks noChangeAspect="1" noChangeArrowheads="1"/>
          </p:cNvPicPr>
          <p:nvPr/>
        </p:nvPicPr>
        <p:blipFill>
          <a:blip r:embed="rId8">
            <a:extLst>
              <a:ext uri="{28A0092B-C50C-407E-A947-70E740481C1C}">
                <a14:useLocalDpi xmlns:a14="http://schemas.microsoft.com/office/drawing/2010/main" val="0"/>
              </a:ext>
            </a:extLst>
          </a:blip>
          <a:srcRect l="9203" r="1431"/>
          <a:stretch>
            <a:fillRect/>
          </a:stretch>
        </p:blipFill>
        <p:spPr bwMode="auto">
          <a:xfrm>
            <a:off x="7100338" y="1979876"/>
            <a:ext cx="367347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306286" y="5253039"/>
            <a:ext cx="5059589"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defRPr/>
            </a:pPr>
            <a:r>
              <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该根轨迹在复平上部分是以零点为圆心，以零点到分离点之间距离为半径的圆的一部分</a:t>
            </a:r>
            <a:endParaRPr lang="zh-CN" altLang="en-US" sz="24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255" y="260983"/>
            <a:ext cx="3600400" cy="576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b="1" dirty="0" smtClean="0"/>
              <a:t>神州</a:t>
            </a:r>
            <a:r>
              <a:rPr lang="en-US" altLang="zh-CN" b="1" dirty="0" smtClean="0"/>
              <a:t>10</a:t>
            </a:r>
            <a:r>
              <a:rPr lang="zh-CN" altLang="en-US" b="1" dirty="0" smtClean="0"/>
              <a:t>号飞船的腾空视频</a:t>
            </a:r>
            <a:endParaRPr lang="zh-CN" altLang="en-US" b="1" dirty="0"/>
          </a:p>
        </p:txBody>
      </p:sp>
      <p:pic>
        <p:nvPicPr>
          <p:cNvPr id="5" name="1.神舟10号飞船CG广告_720p">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572373" y="836712"/>
            <a:ext cx="8227248" cy="5158456"/>
          </a:xfrm>
          <a:prstGeom prst="rect">
            <a:avLst/>
          </a:prstGeom>
        </p:spPr>
      </p:pic>
      <p:sp>
        <p:nvSpPr>
          <p:cNvPr id="2" name="矩形 1"/>
          <p:cNvSpPr/>
          <p:nvPr/>
        </p:nvSpPr>
        <p:spPr>
          <a:xfrm>
            <a:off x="1539346" y="6310532"/>
            <a:ext cx="8227247" cy="539750"/>
          </a:xfrm>
          <a:prstGeom prst="rect">
            <a:avLst/>
          </a:prstGeom>
        </p:spPr>
        <p:txBody>
          <a:bodyPr wrap="square">
            <a:spAutoFit/>
          </a:bodyPr>
          <a:lstStyle/>
          <a:p>
            <a:pPr algn="ctr">
              <a:lnSpc>
                <a:spcPts val="3500"/>
              </a:lnSpc>
            </a:pPr>
            <a:r>
              <a:rPr lang="zh-CN" altLang="zh-CN" b="1" dirty="0">
                <a:solidFill>
                  <a:srgbClr val="0070C0"/>
                </a:solidFill>
                <a:latin typeface="+mn-lt"/>
                <a:ea typeface="+mn-ea"/>
              </a:rPr>
              <a:t>可</a:t>
            </a:r>
            <a:r>
              <a:rPr lang="zh-CN" altLang="zh-CN" b="1" dirty="0">
                <a:solidFill>
                  <a:srgbClr val="0070C0"/>
                </a:solidFill>
                <a:latin typeface="+mn-lt"/>
                <a:ea typeface="+mn-ea"/>
              </a:rPr>
              <a:t>上九天揽月</a:t>
            </a:r>
            <a:r>
              <a:rPr lang="zh-CN" altLang="zh-CN" b="1" dirty="0" smtClean="0">
                <a:solidFill>
                  <a:srgbClr val="0070C0"/>
                </a:solidFill>
                <a:latin typeface="+mn-lt"/>
                <a:ea typeface="+mn-ea"/>
              </a:rPr>
              <a:t>，可</a:t>
            </a:r>
            <a:r>
              <a:rPr lang="zh-CN" altLang="zh-CN" b="1" dirty="0">
                <a:solidFill>
                  <a:srgbClr val="0070C0"/>
                </a:solidFill>
                <a:latin typeface="+mn-lt"/>
                <a:ea typeface="+mn-ea"/>
              </a:rPr>
              <a:t>下五洋捉鳖</a:t>
            </a:r>
            <a:r>
              <a:rPr lang="zh-CN" altLang="zh-CN" b="1" dirty="0" smtClean="0">
                <a:solidFill>
                  <a:srgbClr val="0070C0"/>
                </a:solidFill>
                <a:latin typeface="+mn-lt"/>
                <a:ea typeface="+mn-ea"/>
              </a:rPr>
              <a:t>，谈笑</a:t>
            </a:r>
            <a:r>
              <a:rPr lang="zh-CN" altLang="zh-CN" b="1" dirty="0">
                <a:solidFill>
                  <a:srgbClr val="0070C0"/>
                </a:solidFill>
                <a:latin typeface="+mn-lt"/>
                <a:ea typeface="+mn-ea"/>
              </a:rPr>
              <a:t>凯歌</a:t>
            </a:r>
            <a:r>
              <a:rPr lang="zh-CN" altLang="zh-CN" b="1" dirty="0">
                <a:solidFill>
                  <a:srgbClr val="0070C0"/>
                </a:solidFill>
                <a:latin typeface="+mn-lt"/>
                <a:ea typeface="+mn-ea"/>
              </a:rPr>
              <a:t>还</a:t>
            </a:r>
            <a:r>
              <a:rPr lang="zh-CN" altLang="en-US" b="1" dirty="0">
                <a:solidFill>
                  <a:srgbClr val="0070C0"/>
                </a:solidFill>
                <a:latin typeface="+mn-lt"/>
                <a:ea typeface="+mn-ea"/>
              </a:rPr>
              <a:t>。</a:t>
            </a:r>
            <a:endParaRPr lang="zh-CN" altLang="en-US" b="1" dirty="0">
              <a:solidFill>
                <a:srgbClr val="0070C0"/>
              </a:solidFill>
              <a:latin typeface="+mn-lt"/>
              <a:ea typeface="+mn-ea"/>
            </a:endParaRPr>
          </a:p>
        </p:txBody>
      </p:sp>
    </p:spTree>
  </p:cSld>
  <p:clrMapOvr>
    <a:masterClrMapping/>
  </p:clrMapOvr>
  <p:transition spd="med">
    <p:rand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1858" y="286348"/>
            <a:ext cx="3398687"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571500" indent="-571500">
              <a:buFont typeface="Wingdings" panose="05000000000000000000" pitchFamily="2" charset="2"/>
              <a:buChar char="u"/>
              <a:defRPr/>
            </a:pPr>
            <a:r>
              <a:rPr lang="zh-CN" altLang="en-US" sz="36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零度根轨迹</a:t>
            </a:r>
            <a:endParaRPr lang="zh-CN" altLang="en-US" sz="36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 name="矩形 2"/>
          <p:cNvSpPr/>
          <p:nvPr/>
        </p:nvSpPr>
        <p:spPr>
          <a:xfrm>
            <a:off x="351700" y="1165292"/>
            <a:ext cx="5815013" cy="522287"/>
          </a:xfrm>
          <a:prstGeom prst="rect">
            <a:avLst/>
          </a:prstGeom>
        </p:spPr>
        <p:txBody>
          <a:bodyPr>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系统实质上处于</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正反馈</a:t>
            </a: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时的根轨迹</a:t>
            </a:r>
            <a:endPar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7892" name="Rectangle 4"/>
          <p:cNvSpPr>
            <a:spLocks noChangeArrowheads="1"/>
          </p:cNvSpPr>
          <p:nvPr/>
        </p:nvSpPr>
        <p:spPr bwMode="auto">
          <a:xfrm>
            <a:off x="28667" y="-7303"/>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7893" name="对象 4"/>
          <p:cNvGraphicFramePr>
            <a:graphicFrameLocks noChangeAspect="1"/>
          </p:cNvGraphicFramePr>
          <p:nvPr/>
        </p:nvGraphicFramePr>
        <p:xfrm>
          <a:off x="351700" y="1904475"/>
          <a:ext cx="2633663" cy="576262"/>
        </p:xfrm>
        <a:graphic>
          <a:graphicData uri="http://schemas.openxmlformats.org/presentationml/2006/ole">
            <mc:AlternateContent xmlns:mc="http://schemas.openxmlformats.org/markup-compatibility/2006">
              <mc:Choice xmlns:v="urn:schemas-microsoft-com:vml" Requires="v">
                <p:oleObj spid="_x0000_s26641" name="Equation" r:id="rId1" imgW="915035" imgH="203200" progId="Equation.DSMT4">
                  <p:embed/>
                </p:oleObj>
              </mc:Choice>
              <mc:Fallback>
                <p:oleObj name="Equation" r:id="rId1" imgW="915035" imgH="203200" progId="Equation.DSMT4">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00" y="1904475"/>
                        <a:ext cx="2633663" cy="576262"/>
                      </a:xfrm>
                      <a:prstGeom prst="rect">
                        <a:avLst/>
                      </a:prstGeom>
                      <a:noFill/>
                      <a:ln>
                        <a:noFill/>
                      </a:ln>
                    </p:spPr>
                  </p:pic>
                </p:oleObj>
              </mc:Fallback>
            </mc:AlternateContent>
          </a:graphicData>
        </a:graphic>
      </p:graphicFrame>
      <p:graphicFrame>
        <p:nvGraphicFramePr>
          <p:cNvPr id="37895" name="对象 6"/>
          <p:cNvGraphicFramePr>
            <a:graphicFrameLocks noChangeAspect="1"/>
          </p:cNvGraphicFramePr>
          <p:nvPr/>
        </p:nvGraphicFramePr>
        <p:xfrm>
          <a:off x="5512171" y="1887576"/>
          <a:ext cx="3906837" cy="542925"/>
        </p:xfrm>
        <a:graphic>
          <a:graphicData uri="http://schemas.openxmlformats.org/presentationml/2006/ole">
            <mc:AlternateContent xmlns:mc="http://schemas.openxmlformats.org/markup-compatibility/2006">
              <mc:Choice xmlns:v="urn:schemas-microsoft-com:vml" Requires="v">
                <p:oleObj spid="_x0000_s26642" name="Equation" r:id="rId3" imgW="1485900" imgH="203200" progId="Equation.DSMT4">
                  <p:embed/>
                </p:oleObj>
              </mc:Choice>
              <mc:Fallback>
                <p:oleObj name="Equation" r:id="rId3" imgW="1485900" imgH="2032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171" y="1887576"/>
                        <a:ext cx="3906837" cy="542925"/>
                      </a:xfrm>
                      <a:prstGeom prst="rect">
                        <a:avLst/>
                      </a:prstGeom>
                      <a:noFill/>
                      <a:ln>
                        <a:noFill/>
                      </a:ln>
                    </p:spPr>
                  </p:pic>
                </p:oleObj>
              </mc:Fallback>
            </mc:AlternateContent>
          </a:graphicData>
        </a:graphic>
      </p:graphicFrame>
      <p:sp>
        <p:nvSpPr>
          <p:cNvPr id="9" name="矩形 8"/>
          <p:cNvSpPr/>
          <p:nvPr/>
        </p:nvSpPr>
        <p:spPr>
          <a:xfrm>
            <a:off x="3199397" y="1854384"/>
            <a:ext cx="2244725" cy="584200"/>
          </a:xfrm>
          <a:prstGeom prst="rect">
            <a:avLst/>
          </a:prstGeom>
          <a:solidFill>
            <a:srgbClr val="FFFF00"/>
          </a:solidFill>
          <a:ln>
            <a:noFill/>
          </a:ln>
        </p:spPr>
        <p:style>
          <a:lnRef idx="2">
            <a:schemeClr val="accent3"/>
          </a:lnRef>
          <a:fillRef idx="1">
            <a:schemeClr val="lt1"/>
          </a:fillRef>
          <a:effectRef idx="0">
            <a:schemeClr val="accent3"/>
          </a:effectRef>
          <a:fontRef idx="minor">
            <a:schemeClr val="dk1"/>
          </a:fontRef>
        </p:style>
        <p:txBody>
          <a:bodyPr wrap="none">
            <a:spAutoFit/>
          </a:bodyPr>
          <a:lstStyle/>
          <a:p>
            <a:pPr>
              <a:defRPr/>
            </a:pPr>
            <a:r>
              <a:rPr lang="en-US" altLang="zh-CN"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幅值条件</a:t>
            </a:r>
            <a:endParaRPr lang="zh-CN" altLang="en-US"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0" name="矩形 9"/>
          <p:cNvSpPr/>
          <p:nvPr/>
        </p:nvSpPr>
        <p:spPr>
          <a:xfrm>
            <a:off x="9555105" y="1807975"/>
            <a:ext cx="2244725" cy="584200"/>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none">
            <a:spAutoFit/>
          </a:bodyPr>
          <a:lstStyle/>
          <a:p>
            <a:pPr>
              <a:defRPr/>
            </a:pPr>
            <a:r>
              <a:rPr lang="en-US" altLang="zh-CN"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相角条件</a:t>
            </a:r>
            <a:endParaRPr lang="zh-CN" altLang="en-US" sz="32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1" name="Rectangle 9"/>
          <p:cNvSpPr>
            <a:spLocks noChangeArrowheads="1"/>
          </p:cNvSpPr>
          <p:nvPr/>
        </p:nvSpPr>
        <p:spPr bwMode="auto">
          <a:xfrm>
            <a:off x="493782" y="2623432"/>
            <a:ext cx="4983162" cy="52228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defRPr/>
            </a:pP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 </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3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实轴上的根轨迹</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2" name="Rectangle 4"/>
          <p:cNvSpPr>
            <a:spLocks noChangeArrowheads="1"/>
          </p:cNvSpPr>
          <p:nvPr/>
        </p:nvSpPr>
        <p:spPr bwMode="auto">
          <a:xfrm>
            <a:off x="493782" y="4006954"/>
            <a:ext cx="5521325" cy="573042"/>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nSpc>
                <a:spcPct val="130000"/>
              </a:lnSpc>
              <a:defRPr/>
            </a:pP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渐近线与实轴的夹角</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37900" name="对象 16"/>
          <p:cNvGraphicFramePr>
            <a:graphicFrameLocks noChangeAspect="1"/>
          </p:cNvGraphicFramePr>
          <p:nvPr/>
        </p:nvGraphicFramePr>
        <p:xfrm>
          <a:off x="6573388" y="3920616"/>
          <a:ext cx="1885950" cy="1017587"/>
        </p:xfrm>
        <a:graphic>
          <a:graphicData uri="http://schemas.openxmlformats.org/presentationml/2006/ole">
            <mc:AlternateContent xmlns:mc="http://schemas.openxmlformats.org/markup-compatibility/2006">
              <mc:Choice xmlns:v="urn:schemas-microsoft-com:vml" Requires="v">
                <p:oleObj spid="_x0000_s26643" name="Equation" r:id="rId5" imgW="723900" imgH="393700" progId="Equation.DSMT4">
                  <p:embed/>
                </p:oleObj>
              </mc:Choice>
              <mc:Fallback>
                <p:oleObj name="Equation" r:id="rId5" imgW="723900" imgH="393700" progId="Equation.DSMT4">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3388" y="3920616"/>
                        <a:ext cx="1885950" cy="1017587"/>
                      </a:xfrm>
                      <a:prstGeom prst="rect">
                        <a:avLst/>
                      </a:prstGeom>
                      <a:noFill/>
                      <a:ln>
                        <a:noFill/>
                      </a:ln>
                    </p:spPr>
                  </p:pic>
                </p:oleObj>
              </mc:Fallback>
            </mc:AlternateContent>
          </a:graphicData>
        </a:graphic>
      </p:graphicFrame>
      <p:sp>
        <p:nvSpPr>
          <p:cNvPr id="18" name="Rectangle 11"/>
          <p:cNvSpPr>
            <a:spLocks noChangeArrowheads="1"/>
          </p:cNvSpPr>
          <p:nvPr/>
        </p:nvSpPr>
        <p:spPr bwMode="auto">
          <a:xfrm>
            <a:off x="505794" y="4817127"/>
            <a:ext cx="5691187" cy="59221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457200" indent="-457200">
              <a:lnSpc>
                <a:spcPct val="130000"/>
              </a:lnSpc>
              <a:buFont typeface="Wingdings" panose="05000000000000000000" pitchFamily="2" charset="2"/>
              <a:buChar char="u"/>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法则</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7  </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根轨迹的出射角</a:t>
            </a:r>
            <a:r>
              <a:rPr lang="en-US" altLang="zh-CN"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入射角</a:t>
            </a:r>
            <a:endParaRPr lang="zh-CN" altLang="en-US" sz="2800" b="1" i="1" dirty="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graphicFrame>
        <p:nvGraphicFramePr>
          <p:cNvPr id="37902" name="对象 19"/>
          <p:cNvGraphicFramePr>
            <a:graphicFrameLocks noChangeAspect="1"/>
          </p:cNvGraphicFramePr>
          <p:nvPr/>
        </p:nvGraphicFramePr>
        <p:xfrm>
          <a:off x="2121019" y="5696152"/>
          <a:ext cx="2289175" cy="642937"/>
        </p:xfrm>
        <a:graphic>
          <a:graphicData uri="http://schemas.openxmlformats.org/presentationml/2006/ole">
            <mc:AlternateContent xmlns:mc="http://schemas.openxmlformats.org/markup-compatibility/2006">
              <mc:Choice xmlns:v="urn:schemas-microsoft-com:vml" Requires="v">
                <p:oleObj spid="_x0000_s26644" name="Equation" r:id="rId7" imgW="850265" imgH="241300" progId="Equation.DSMT4">
                  <p:embed/>
                </p:oleObj>
              </mc:Choice>
              <mc:Fallback>
                <p:oleObj name="Equation" r:id="rId7" imgW="850265" imgH="241300" progId="Equation.DSMT4">
                  <p:embed/>
                  <p:pic>
                    <p:nvPicPr>
                      <p:cNvPr id="0" name="对象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1019" y="5696152"/>
                        <a:ext cx="2289175" cy="642937"/>
                      </a:xfrm>
                      <a:prstGeom prst="rect">
                        <a:avLst/>
                      </a:prstGeom>
                      <a:noFill/>
                      <a:ln>
                        <a:noFill/>
                      </a:ln>
                    </p:spPr>
                  </p:pic>
                </p:oleObj>
              </mc:Fallback>
            </mc:AlternateContent>
          </a:graphicData>
        </a:graphic>
      </p:graphicFrame>
      <p:sp>
        <p:nvSpPr>
          <p:cNvPr id="21" name="矩形 20"/>
          <p:cNvSpPr/>
          <p:nvPr/>
        </p:nvSpPr>
        <p:spPr>
          <a:xfrm>
            <a:off x="712145" y="5786787"/>
            <a:ext cx="1112805" cy="461665"/>
          </a:xfrm>
          <a:prstGeom prst="rect">
            <a:avLst/>
          </a:prstGeom>
          <a:solidFill>
            <a:srgbClr val="FFFFCC"/>
          </a:solidFill>
        </p:spPr>
        <p:txBody>
          <a:bodyPr wrap="none">
            <a:spAutoFit/>
          </a:bodyPr>
          <a:lstStyle/>
          <a:p>
            <a:pPr>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400" dirty="0">
              <a:solidFill>
                <a:srgbClr val="FF0000"/>
              </a:solidFill>
            </a:endParaRPr>
          </a:p>
        </p:txBody>
      </p:sp>
      <p:sp>
        <p:nvSpPr>
          <p:cNvPr id="22" name="矩形 21"/>
          <p:cNvSpPr/>
          <p:nvPr/>
        </p:nvSpPr>
        <p:spPr>
          <a:xfrm>
            <a:off x="4987265" y="5723059"/>
            <a:ext cx="1112805" cy="527709"/>
          </a:xfrm>
          <a:prstGeom prst="rect">
            <a:avLst/>
          </a:prstGeom>
          <a:solidFill>
            <a:srgbClr val="FFFFCC"/>
          </a:solidFill>
        </p:spPr>
        <p:txBody>
          <a:bodyPr wrap="none">
            <a:spAutoFit/>
          </a:bodyPr>
          <a:lstStyle/>
          <a:p>
            <a:pPr>
              <a:lnSpc>
                <a:spcPct val="130000"/>
              </a:lnSpc>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入射角</a:t>
            </a:r>
            <a:endParaRPr lang="zh-CN" altLang="en-US" sz="2400" b="1" i="1" dirty="0">
              <a:solidFill>
                <a:srgbClr val="FF0000"/>
              </a:solidFill>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graphicFrame>
        <p:nvGraphicFramePr>
          <p:cNvPr id="37905" name="对象 22"/>
          <p:cNvGraphicFramePr>
            <a:graphicFrameLocks noChangeAspect="1"/>
          </p:cNvGraphicFramePr>
          <p:nvPr/>
        </p:nvGraphicFramePr>
        <p:xfrm>
          <a:off x="6447182" y="5707331"/>
          <a:ext cx="2138362" cy="576263"/>
        </p:xfrm>
        <a:graphic>
          <a:graphicData uri="http://schemas.openxmlformats.org/presentationml/2006/ole">
            <mc:AlternateContent xmlns:mc="http://schemas.openxmlformats.org/markup-compatibility/2006">
              <mc:Choice xmlns:v="urn:schemas-microsoft-com:vml" Requires="v">
                <p:oleObj spid="_x0000_s26645" name="Equation" r:id="rId9" imgW="850900" imgH="228600" progId="Equation.DSMT4">
                  <p:embed/>
                </p:oleObj>
              </mc:Choice>
              <mc:Fallback>
                <p:oleObj name="Equation" r:id="rId9" imgW="850900" imgH="228600" progId="Equation.DSMT4">
                  <p:embed/>
                  <p:pic>
                    <p:nvPicPr>
                      <p:cNvPr id="0" name="对象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7182" y="5707331"/>
                        <a:ext cx="2138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6" name="矩形 24"/>
          <p:cNvSpPr>
            <a:spLocks noChangeArrowheads="1"/>
          </p:cNvSpPr>
          <p:nvPr/>
        </p:nvSpPr>
        <p:spPr bwMode="auto">
          <a:xfrm>
            <a:off x="392526" y="3321298"/>
            <a:ext cx="8281987" cy="539750"/>
          </a:xfrm>
          <a:prstGeom prst="rect">
            <a:avLst/>
          </a:prstGeom>
          <a:noFill/>
          <a:ln w="9525">
            <a:solidFill>
              <a:srgbClr val="C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b="1" dirty="0">
                <a:solidFill>
                  <a:srgbClr val="000000"/>
                </a:solidFill>
                <a:latin typeface="黑体" panose="02010609060101010101" pitchFamily="2" charset="-122"/>
                <a:ea typeface="黑体" panose="02010609060101010101" pitchFamily="2" charset="-122"/>
              </a:rPr>
              <a:t>其右方实轴上的开环零极点个数总和为偶数的区域</a:t>
            </a:r>
            <a:endParaRPr lang="zh-CN" altLang="en-US" sz="28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0" name="Picture 6"/>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067" t="1" b="19848"/>
          <a:stretch>
            <a:fillRect/>
          </a:stretch>
        </p:blipFill>
        <p:spPr bwMode="auto">
          <a:xfrm>
            <a:off x="7896200" y="1176339"/>
            <a:ext cx="3787832" cy="225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p:nvSpPr>
        <p:spPr>
          <a:xfrm>
            <a:off x="1293564" y="3283469"/>
            <a:ext cx="7313613" cy="75154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407368" y="333375"/>
            <a:ext cx="7182471" cy="523220"/>
          </a:xfrm>
          <a:prstGeom prst="rect">
            <a:avLst/>
          </a:prstGeom>
        </p:spPr>
        <p:txBody>
          <a:bodyPr wrap="square">
            <a:spAutoFit/>
          </a:bodyPr>
          <a:lstStyle/>
          <a:p>
            <a:pPr>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例</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设某系统的结构图如图所示，其中</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8916"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8917" name="对象 3"/>
          <p:cNvGraphicFramePr>
            <a:graphicFrameLocks noChangeAspect="1"/>
          </p:cNvGraphicFramePr>
          <p:nvPr/>
        </p:nvGraphicFramePr>
        <p:xfrm>
          <a:off x="1774825" y="827088"/>
          <a:ext cx="3938588" cy="1079500"/>
        </p:xfrm>
        <a:graphic>
          <a:graphicData uri="http://schemas.openxmlformats.org/presentationml/2006/ole">
            <mc:AlternateContent xmlns:mc="http://schemas.openxmlformats.org/markup-compatibility/2006">
              <mc:Choice xmlns:v="urn:schemas-microsoft-com:vml" Requires="v">
                <p:oleObj spid="_x0000_s27659" name="公式" r:id="rId3" imgW="1663700" imgH="457200" progId="Equation.3">
                  <p:embed/>
                </p:oleObj>
              </mc:Choice>
              <mc:Fallback>
                <p:oleObj name="公式" r:id="rId3" imgW="1663700" imgH="4572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827088"/>
                        <a:ext cx="39385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8"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8919" name="对象 5"/>
          <p:cNvGraphicFramePr>
            <a:graphicFrameLocks noChangeAspect="1"/>
          </p:cNvGraphicFramePr>
          <p:nvPr/>
        </p:nvGraphicFramePr>
        <p:xfrm>
          <a:off x="5922963" y="1098551"/>
          <a:ext cx="1457325" cy="509587"/>
        </p:xfrm>
        <a:graphic>
          <a:graphicData uri="http://schemas.openxmlformats.org/presentationml/2006/ole">
            <mc:AlternateContent xmlns:mc="http://schemas.openxmlformats.org/markup-compatibility/2006">
              <mc:Choice xmlns:v="urn:schemas-microsoft-com:vml" Requires="v">
                <p:oleObj spid="_x0000_s27660" name="公式" r:id="rId5" imgW="571500" imgH="203200" progId="Equation.3">
                  <p:embed/>
                </p:oleObj>
              </mc:Choice>
              <mc:Fallback>
                <p:oleObj name="公式" r:id="rId5" imgW="571500" imgH="203200" progId="Equation.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1098551"/>
                        <a:ext cx="14573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343473" y="2044701"/>
            <a:ext cx="5904656" cy="90794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defRPr/>
            </a:pPr>
            <a:r>
              <a:rPr lang="zh-CN" altLang="en-US"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解：该系统为</a:t>
            </a:r>
            <a:r>
              <a:rPr lang="zh-CN" altLang="en-US" sz="24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正反馈</a:t>
            </a:r>
            <a:r>
              <a:rPr lang="zh-CN" altLang="en-US"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，应绘制零度根轨迹</a:t>
            </a:r>
            <a:endParaRPr lang="en-US" altLang="zh-CN"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spcBef>
                <a:spcPts val="600"/>
              </a:spcBef>
              <a:defRPr/>
            </a:pPr>
            <a:r>
              <a:rPr lang="en-US" altLang="zh-CN"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zh-CN" altLang="en-US"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系统开环传递函数即为</a:t>
            </a:r>
            <a:r>
              <a:rPr lang="en-US" altLang="zh-CN"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G(s)</a:t>
            </a:r>
            <a:endParaRPr lang="en-US" altLang="zh-CN" sz="24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38922" name="Picture 7"/>
          <p:cNvPicPr>
            <a:picLocks noChangeAspect="1" noChangeArrowheads="1"/>
          </p:cNvPicPr>
          <p:nvPr/>
        </p:nvPicPr>
        <p:blipFill>
          <a:blip r:embed="rId7">
            <a:extLst>
              <a:ext uri="{28A0092B-C50C-407E-A947-70E740481C1C}">
                <a14:useLocalDpi xmlns:a14="http://schemas.microsoft.com/office/drawing/2010/main" val="0"/>
              </a:ext>
            </a:extLst>
          </a:blip>
          <a:srcRect l="5956" r="43674"/>
          <a:stretch>
            <a:fillRect/>
          </a:stretch>
        </p:blipFill>
        <p:spPr bwMode="auto">
          <a:xfrm>
            <a:off x="1293564" y="3283470"/>
            <a:ext cx="7313613"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103125" y="5085184"/>
            <a:ext cx="1627369" cy="523220"/>
          </a:xfrm>
          <a:prstGeom prst="rect">
            <a:avLst/>
          </a:prstGeom>
        </p:spPr>
        <p:txBody>
          <a:bodyPr wrap="none">
            <a:spAutoFit/>
          </a:bodyPr>
          <a:lstStyle/>
          <a:p>
            <a:pPr>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渐近线：</a:t>
            </a:r>
            <a:endPar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8924" name="Rectangle 9"/>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8925" name="对象 11"/>
          <p:cNvGraphicFramePr>
            <a:graphicFrameLocks noChangeAspect="1"/>
          </p:cNvGraphicFramePr>
          <p:nvPr/>
        </p:nvGraphicFramePr>
        <p:xfrm>
          <a:off x="3794125" y="4441826"/>
          <a:ext cx="5634038" cy="2011363"/>
        </p:xfrm>
        <a:graphic>
          <a:graphicData uri="http://schemas.openxmlformats.org/presentationml/2006/ole">
            <mc:AlternateContent xmlns:mc="http://schemas.openxmlformats.org/markup-compatibility/2006">
              <mc:Choice xmlns:v="urn:schemas-microsoft-com:vml" Requires="v">
                <p:oleObj spid="_x0000_s27661" name="公式" r:id="rId8" imgW="2120900" imgH="838200" progId="Equation.3">
                  <p:embed/>
                </p:oleObj>
              </mc:Choice>
              <mc:Fallback>
                <p:oleObj name="公式" r:id="rId8" imgW="2120900" imgH="838200" progId="Equation.3">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4125" y="4441826"/>
                        <a:ext cx="563403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431258" y="5844961"/>
            <a:ext cx="6192837" cy="576263"/>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385655" y="1045222"/>
            <a:ext cx="1627369"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defRPr/>
            </a:pP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分离点：</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9940"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9941" name="对象 3"/>
          <p:cNvGraphicFramePr>
            <a:graphicFrameLocks noChangeAspect="1"/>
          </p:cNvGraphicFramePr>
          <p:nvPr/>
        </p:nvGraphicFramePr>
        <p:xfrm>
          <a:off x="2210836" y="887953"/>
          <a:ext cx="5668963" cy="1060450"/>
        </p:xfrm>
        <a:graphic>
          <a:graphicData uri="http://schemas.openxmlformats.org/presentationml/2006/ole">
            <mc:AlternateContent xmlns:mc="http://schemas.openxmlformats.org/markup-compatibility/2006">
              <mc:Choice xmlns:v="urn:schemas-microsoft-com:vml" Requires="v">
                <p:oleObj spid="_x0000_s28689" name="公式" r:id="rId2" imgW="2235200" imgH="419100" progId="Equation.3">
                  <p:embed/>
                </p:oleObj>
              </mc:Choice>
              <mc:Fallback>
                <p:oleObj name="公式" r:id="rId2" imgW="2235200" imgH="419100" progId="Equation.3">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36" y="887953"/>
                        <a:ext cx="56689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2"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9943" name="对象 5"/>
          <p:cNvGraphicFramePr>
            <a:graphicFrameLocks noChangeAspect="1"/>
          </p:cNvGraphicFramePr>
          <p:nvPr/>
        </p:nvGraphicFramePr>
        <p:xfrm>
          <a:off x="8403673" y="1175292"/>
          <a:ext cx="1511300" cy="479425"/>
        </p:xfrm>
        <a:graphic>
          <a:graphicData uri="http://schemas.openxmlformats.org/presentationml/2006/ole">
            <mc:AlternateContent xmlns:mc="http://schemas.openxmlformats.org/markup-compatibility/2006">
              <mc:Choice xmlns:v="urn:schemas-microsoft-com:vml" Requires="v">
                <p:oleObj spid="_x0000_s28690" name="公式" r:id="rId4" imgW="570865" imgH="177800" progId="Equation.3">
                  <p:embed/>
                </p:oleObj>
              </mc:Choice>
              <mc:Fallback>
                <p:oleObj name="公式" r:id="rId4" imgW="570865" imgH="177800" progId="Equation.3">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673" y="1175292"/>
                        <a:ext cx="1511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385655" y="2013499"/>
            <a:ext cx="1627369"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defRPr/>
            </a:pPr>
            <a:r>
              <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出射角：</a:t>
            </a:r>
            <a:endParaRPr lang="zh-CN" altLang="en-US" sz="28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pic>
        <p:nvPicPr>
          <p:cNvPr id="3994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r="74281"/>
          <a:stretch>
            <a:fillRect/>
          </a:stretch>
        </p:blipFill>
        <p:spPr bwMode="auto">
          <a:xfrm>
            <a:off x="3281604" y="1863682"/>
            <a:ext cx="3527425"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6" name="Rectangle 10"/>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9947" name="对象 8"/>
          <p:cNvGraphicFramePr>
            <a:graphicFrameLocks noChangeAspect="1"/>
          </p:cNvGraphicFramePr>
          <p:nvPr/>
        </p:nvGraphicFramePr>
        <p:xfrm>
          <a:off x="2927351" y="2980295"/>
          <a:ext cx="5689600" cy="609600"/>
        </p:xfrm>
        <a:graphic>
          <a:graphicData uri="http://schemas.openxmlformats.org/presentationml/2006/ole">
            <mc:AlternateContent xmlns:mc="http://schemas.openxmlformats.org/markup-compatibility/2006">
              <mc:Choice xmlns:v="urn:schemas-microsoft-com:vml" Requires="v">
                <p:oleObj spid="_x0000_s28691" name="公式" r:id="rId7" imgW="2400300" imgH="254000" progId="Equation.3">
                  <p:embed/>
                </p:oleObj>
              </mc:Choice>
              <mc:Fallback>
                <p:oleObj name="公式" r:id="rId7" imgW="2400300" imgH="254000" progId="Equation.3">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351" y="2980295"/>
                        <a:ext cx="568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8" name="Rectangle 1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9949" name="对象 10"/>
          <p:cNvGraphicFramePr>
            <a:graphicFrameLocks noChangeAspect="1"/>
          </p:cNvGraphicFramePr>
          <p:nvPr/>
        </p:nvGraphicFramePr>
        <p:xfrm>
          <a:off x="9120189" y="2946959"/>
          <a:ext cx="1655763" cy="587375"/>
        </p:xfrm>
        <a:graphic>
          <a:graphicData uri="http://schemas.openxmlformats.org/presentationml/2006/ole">
            <mc:AlternateContent xmlns:mc="http://schemas.openxmlformats.org/markup-compatibility/2006">
              <mc:Choice xmlns:v="urn:schemas-microsoft-com:vml" Requires="v">
                <p:oleObj spid="_x0000_s28692" name="公式" r:id="rId9" imgW="723900" imgH="254000" progId="Equation.3">
                  <p:embed/>
                </p:oleObj>
              </mc:Choice>
              <mc:Fallback>
                <p:oleObj name="公式" r:id="rId9" imgW="723900" imgH="254000" progId="Equation.3">
                  <p:embed/>
                  <p:pic>
                    <p:nvPicPr>
                      <p:cNvPr id="0" name="对象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189" y="2946959"/>
                        <a:ext cx="16557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p:nvPr/>
        </p:nvSpPr>
        <p:spPr>
          <a:xfrm>
            <a:off x="409700" y="3006471"/>
            <a:ext cx="2348720"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临界开环增益</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3" name="矩形 12"/>
          <p:cNvSpPr/>
          <p:nvPr/>
        </p:nvSpPr>
        <p:spPr>
          <a:xfrm>
            <a:off x="1019473" y="3954990"/>
            <a:ext cx="8928597" cy="523220"/>
          </a:xfrm>
          <a:prstGeom prst="rect">
            <a:avLst/>
          </a:prstGeom>
        </p:spPr>
        <p:txBody>
          <a:bodyPr wrap="square">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坐标原点对应的根轨迹增益为临界值，由模值条件求得</a:t>
            </a:r>
            <a:endPar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9952" name="Rectangle 1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39953" name="对象 14"/>
          <p:cNvGraphicFramePr>
            <a:graphicFrameLocks noChangeAspect="1"/>
          </p:cNvGraphicFramePr>
          <p:nvPr/>
        </p:nvGraphicFramePr>
        <p:xfrm>
          <a:off x="2599532" y="4644512"/>
          <a:ext cx="5842000" cy="1008063"/>
        </p:xfrm>
        <a:graphic>
          <a:graphicData uri="http://schemas.openxmlformats.org/presentationml/2006/ole">
            <mc:AlternateContent xmlns:mc="http://schemas.openxmlformats.org/markup-compatibility/2006">
              <mc:Choice xmlns:v="urn:schemas-microsoft-com:vml" Requires="v">
                <p:oleObj spid="_x0000_s28693" name="公式" r:id="rId11" imgW="2806700" imgH="482600" progId="Equation.3">
                  <p:embed/>
                </p:oleObj>
              </mc:Choice>
              <mc:Fallback>
                <p:oleObj name="公式" r:id="rId11" imgW="2806700" imgH="482600" progId="Equation.3">
                  <p:embed/>
                  <p:pic>
                    <p:nvPicPr>
                      <p:cNvPr id="0"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9532" y="4644512"/>
                        <a:ext cx="58420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54" name="Picture 15"/>
          <p:cNvPicPr>
            <a:picLocks noChangeAspect="1" noChangeArrowheads="1"/>
          </p:cNvPicPr>
          <p:nvPr/>
        </p:nvPicPr>
        <p:blipFill>
          <a:blip r:embed="rId13" cstate="print">
            <a:extLst>
              <a:ext uri="{28A0092B-C50C-407E-A947-70E740481C1C}">
                <a14:useLocalDpi xmlns:a14="http://schemas.microsoft.com/office/drawing/2010/main" val="0"/>
              </a:ext>
            </a:extLst>
          </a:blip>
          <a:srcRect t="2" r="53770" b="-7442"/>
          <a:stretch>
            <a:fillRect/>
          </a:stretch>
        </p:blipFill>
        <p:spPr bwMode="auto">
          <a:xfrm>
            <a:off x="2599532" y="5629060"/>
            <a:ext cx="617061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1544" y="1052736"/>
            <a:ext cx="6850151" cy="5505434"/>
          </a:xfrm>
          <a:prstGeom prst="rect">
            <a:avLst/>
          </a:prstGeom>
          <a:noFill/>
          <a:ln>
            <a:noFill/>
          </a:ln>
          <a:effectLst>
            <a:glow rad="127000">
              <a:schemeClr val="accent1">
                <a:alpha val="2000"/>
              </a:schemeClr>
            </a:glow>
            <a:reflection stA="0" endPos="650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59569" y="782987"/>
            <a:ext cx="2976425" cy="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91480" y="207364"/>
            <a:ext cx="2712602" cy="523220"/>
          </a:xfrm>
          <a:prstGeom prst="rect">
            <a:avLst/>
          </a:prstGeom>
        </p:spPr>
        <p:txBody>
          <a:bodyPr wrap="none">
            <a:spAutoFit/>
          </a:bodyPr>
          <a:lstStyle/>
          <a:p>
            <a:pPr>
              <a:defRPr/>
            </a:pPr>
            <a:r>
              <a:rPr lang="en-US" altLang="zh-CN" sz="2800" b="1" dirty="0">
                <a:solidFill>
                  <a:srgbClr val="FF0000"/>
                </a:solidFill>
                <a:latin typeface="楷体" panose="02010609060101010101" pitchFamily="49" charset="-122"/>
                <a:ea typeface="楷体" panose="02010609060101010101" pitchFamily="49" charset="-122"/>
              </a:rPr>
              <a:t>4.3 </a:t>
            </a:r>
            <a:r>
              <a:rPr lang="zh-CN" altLang="en-US" sz="2800" b="1" dirty="0">
                <a:solidFill>
                  <a:srgbClr val="FF0000"/>
                </a:solidFill>
                <a:latin typeface="楷体" panose="02010609060101010101" pitchFamily="49" charset="-122"/>
                <a:ea typeface="楷体" panose="02010609060101010101" pitchFamily="49" charset="-122"/>
              </a:rPr>
              <a:t>特殊根轨迹</a:t>
            </a:r>
            <a:endParaRPr lang="zh-CN" altLang="en-US" sz="2800" b="1"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7" name="Text Box 27"/>
              <p:cNvSpPr txBox="1">
                <a:spLocks noChangeArrowheads="1"/>
              </p:cNvSpPr>
              <p:nvPr/>
            </p:nvSpPr>
            <p:spPr bwMode="auto">
              <a:xfrm>
                <a:off x="767408" y="1556792"/>
                <a:ext cx="8391535" cy="19677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buNone/>
                </a:pPr>
                <a:r>
                  <a:rPr lang="en-US" altLang="zh-CN" b="1" dirty="0">
                    <a:solidFill>
                      <a:schemeClr val="tx1"/>
                    </a:solidFill>
                    <a:latin typeface="楷体" panose="02010609060101010101" pitchFamily="49" charset="-122"/>
                    <a:ea typeface="楷体" panose="02010609060101010101" pitchFamily="49" charset="-122"/>
                  </a:rPr>
                  <a:t>1. </a:t>
                </a:r>
                <a14:m>
                  <m:oMath xmlns:m="http://schemas.openxmlformats.org/officeDocument/2006/math">
                    <m:r>
                      <a:rPr lang="en-US" altLang="zh-CN" b="1" i="1" smtClean="0">
                        <a:solidFill>
                          <a:schemeClr val="tx1"/>
                        </a:solidFill>
                        <a:latin typeface="Cambria Math" panose="02040503050406030204" pitchFamily="18" charset="0"/>
                        <a:ea typeface="楷体" panose="02010609060101010101" pitchFamily="49" charset="-122"/>
                      </a:rPr>
                      <m:t>𝑮</m:t>
                    </m:r>
                    <m:d>
                      <m:dPr>
                        <m:ctrlPr>
                          <a:rPr lang="zh-CN" altLang="zh-CN" b="1" i="1">
                            <a:solidFill>
                              <a:schemeClr val="tx1"/>
                            </a:solidFill>
                            <a:latin typeface="Cambria Math" panose="02040503050406030204" pitchFamily="18" charset="0"/>
                            <a:ea typeface="楷体" panose="02010609060101010101" pitchFamily="49" charset="-122"/>
                          </a:rPr>
                        </m:ctrlPr>
                      </m:dPr>
                      <m:e>
                        <m:r>
                          <a:rPr lang="en-US" altLang="zh-CN" b="1" i="1">
                            <a:solidFill>
                              <a:schemeClr val="tx1"/>
                            </a:solidFill>
                            <a:latin typeface="Cambria Math" panose="02040503050406030204" pitchFamily="18" charset="0"/>
                            <a:ea typeface="楷体" panose="02010609060101010101" pitchFamily="49" charset="-122"/>
                          </a:rPr>
                          <m:t>𝒔</m:t>
                        </m:r>
                      </m:e>
                    </m:d>
                    <m:r>
                      <a:rPr lang="en-US" altLang="zh-CN" b="1" i="1">
                        <a:solidFill>
                          <a:schemeClr val="tx1"/>
                        </a:solidFill>
                        <a:latin typeface="Cambria Math" panose="02040503050406030204" pitchFamily="18" charset="0"/>
                        <a:ea typeface="楷体" panose="02010609060101010101" pitchFamily="49" charset="-122"/>
                      </a:rPr>
                      <m:t>𝑯</m:t>
                    </m:r>
                    <m:d>
                      <m:dPr>
                        <m:ctrlPr>
                          <a:rPr lang="zh-CN" altLang="zh-CN" b="1" i="1">
                            <a:solidFill>
                              <a:schemeClr val="tx1"/>
                            </a:solidFill>
                            <a:latin typeface="Cambria Math" panose="02040503050406030204" pitchFamily="18" charset="0"/>
                            <a:ea typeface="楷体" panose="02010609060101010101" pitchFamily="49" charset="-122"/>
                          </a:rPr>
                        </m:ctrlPr>
                      </m:dPr>
                      <m:e>
                        <m:r>
                          <a:rPr lang="en-US" altLang="zh-CN" b="1" i="1">
                            <a:solidFill>
                              <a:schemeClr val="tx1"/>
                            </a:solidFill>
                            <a:latin typeface="Cambria Math" panose="02040503050406030204" pitchFamily="18" charset="0"/>
                            <a:ea typeface="楷体" panose="02010609060101010101" pitchFamily="49" charset="-122"/>
                          </a:rPr>
                          <m:t>𝒔</m:t>
                        </m:r>
                      </m:e>
                    </m:d>
                    <m:r>
                      <a:rPr lang="en-US" altLang="zh-CN" b="1">
                        <a:solidFill>
                          <a:schemeClr val="tx1"/>
                        </a:solidFill>
                        <a:latin typeface="Cambria Math" panose="02040503050406030204" pitchFamily="18" charset="0"/>
                        <a:ea typeface="楷体" panose="02010609060101010101" pitchFamily="49" charset="-122"/>
                      </a:rPr>
                      <m:t>=</m:t>
                    </m:r>
                    <m:f>
                      <m:fPr>
                        <m:ctrlPr>
                          <a:rPr lang="zh-CN" altLang="zh-CN" b="1" i="1">
                            <a:solidFill>
                              <a:schemeClr val="tx1"/>
                            </a:solidFill>
                            <a:latin typeface="Cambria Math" panose="02040503050406030204" pitchFamily="18" charset="0"/>
                            <a:ea typeface="楷体" panose="02010609060101010101" pitchFamily="49" charset="-122"/>
                          </a:rPr>
                        </m:ctrlPr>
                      </m:fPr>
                      <m:num>
                        <m:r>
                          <a:rPr lang="en-US" altLang="zh-CN" b="1" i="1">
                            <a:solidFill>
                              <a:schemeClr val="tx1"/>
                            </a:solidFill>
                            <a:latin typeface="Cambria Math" panose="02040503050406030204" pitchFamily="18" charset="0"/>
                            <a:ea typeface="楷体" panose="02010609060101010101" pitchFamily="49" charset="-122"/>
                          </a:rPr>
                          <m:t>𝟐</m:t>
                        </m:r>
                        <m:r>
                          <a:rPr lang="en-US" altLang="zh-CN" b="1">
                            <a:solidFill>
                              <a:schemeClr val="tx1"/>
                            </a:solidFill>
                            <a:latin typeface="Cambria Math" panose="02040503050406030204" pitchFamily="18" charset="0"/>
                            <a:ea typeface="楷体" panose="02010609060101010101" pitchFamily="49" charset="-122"/>
                          </a:rPr>
                          <m:t>(</m:t>
                        </m:r>
                        <m:sSub>
                          <m:sSubPr>
                            <m:ctrlPr>
                              <a:rPr lang="zh-CN" altLang="zh-CN" b="1" i="1">
                                <a:solidFill>
                                  <a:schemeClr val="tx1"/>
                                </a:solidFill>
                                <a:latin typeface="Cambria Math" panose="02040503050406030204" pitchFamily="18" charset="0"/>
                                <a:ea typeface="楷体" panose="02010609060101010101" pitchFamily="49" charset="-122"/>
                              </a:rPr>
                            </m:ctrlPr>
                          </m:sSubPr>
                          <m:e>
                            <m:r>
                              <a:rPr lang="en-US" altLang="zh-CN" b="1" i="1">
                                <a:solidFill>
                                  <a:schemeClr val="tx1"/>
                                </a:solidFill>
                                <a:latin typeface="Cambria Math" panose="02040503050406030204" pitchFamily="18" charset="0"/>
                                <a:ea typeface="楷体" panose="02010609060101010101" pitchFamily="49" charset="-122"/>
                              </a:rPr>
                              <m:t>𝑻</m:t>
                            </m:r>
                          </m:e>
                          <m:sub>
                            <m:r>
                              <a:rPr lang="en-US" altLang="zh-CN" b="1" i="1">
                                <a:solidFill>
                                  <a:schemeClr val="tx1"/>
                                </a:solidFill>
                                <a:latin typeface="Cambria Math" panose="02040503050406030204" pitchFamily="18" charset="0"/>
                                <a:ea typeface="楷体" panose="02010609060101010101" pitchFamily="49" charset="-122"/>
                              </a:rPr>
                              <m:t>𝒅</m:t>
                            </m:r>
                          </m:sub>
                        </m:sSub>
                        <m:r>
                          <a:rPr lang="en-US" altLang="zh-CN" b="1" i="1">
                            <a:solidFill>
                              <a:schemeClr val="tx1"/>
                            </a:solidFill>
                            <a:latin typeface="Cambria Math" panose="02040503050406030204" pitchFamily="18" charset="0"/>
                            <a:ea typeface="楷体" panose="02010609060101010101" pitchFamily="49" charset="-122"/>
                          </a:rPr>
                          <m:t>𝒔</m:t>
                        </m:r>
                        <m:r>
                          <a:rPr lang="en-US" altLang="zh-CN" b="1">
                            <a:solidFill>
                              <a:schemeClr val="tx1"/>
                            </a:solidFill>
                            <a:latin typeface="Cambria Math" panose="02040503050406030204" pitchFamily="18" charset="0"/>
                            <a:ea typeface="楷体" panose="02010609060101010101" pitchFamily="49" charset="-122"/>
                          </a:rPr>
                          <m:t>+</m:t>
                        </m:r>
                        <m:r>
                          <a:rPr lang="en-US" altLang="zh-CN" b="1" i="1">
                            <a:solidFill>
                              <a:schemeClr val="tx1"/>
                            </a:solidFill>
                            <a:latin typeface="Cambria Math" panose="02040503050406030204" pitchFamily="18" charset="0"/>
                            <a:ea typeface="楷体" panose="02010609060101010101" pitchFamily="49" charset="-122"/>
                          </a:rPr>
                          <m:t>𝟑</m:t>
                        </m:r>
                        <m:r>
                          <a:rPr lang="en-US" altLang="zh-CN" b="1">
                            <a:solidFill>
                              <a:schemeClr val="tx1"/>
                            </a:solidFill>
                            <a:latin typeface="Cambria Math" panose="02040503050406030204" pitchFamily="18" charset="0"/>
                            <a:ea typeface="楷体" panose="02010609060101010101" pitchFamily="49" charset="-122"/>
                          </a:rPr>
                          <m:t>)</m:t>
                        </m:r>
                      </m:num>
                      <m:den>
                        <m:r>
                          <a:rPr lang="en-US" altLang="zh-CN" b="1" i="1">
                            <a:solidFill>
                              <a:schemeClr val="tx1"/>
                            </a:solidFill>
                            <a:latin typeface="Cambria Math" panose="02040503050406030204" pitchFamily="18" charset="0"/>
                            <a:ea typeface="楷体" panose="02010609060101010101" pitchFamily="49" charset="-122"/>
                          </a:rPr>
                          <m:t>𝒔</m:t>
                        </m:r>
                        <m:r>
                          <a:rPr lang="en-US" altLang="zh-CN" b="1">
                            <a:solidFill>
                              <a:schemeClr val="tx1"/>
                            </a:solidFill>
                            <a:latin typeface="Cambria Math" panose="02040503050406030204" pitchFamily="18" charset="0"/>
                            <a:ea typeface="楷体" panose="02010609060101010101" pitchFamily="49" charset="-122"/>
                          </a:rPr>
                          <m:t>(</m:t>
                        </m:r>
                        <m:r>
                          <a:rPr lang="en-US" altLang="zh-CN" b="1" i="1">
                            <a:solidFill>
                              <a:schemeClr val="tx1"/>
                            </a:solidFill>
                            <a:latin typeface="Cambria Math" panose="02040503050406030204" pitchFamily="18" charset="0"/>
                            <a:ea typeface="楷体" panose="02010609060101010101" pitchFamily="49" charset="-122"/>
                          </a:rPr>
                          <m:t>𝟒</m:t>
                        </m:r>
                        <m:r>
                          <a:rPr lang="en-US" altLang="zh-CN" b="1" i="1">
                            <a:solidFill>
                              <a:schemeClr val="tx1"/>
                            </a:solidFill>
                            <a:latin typeface="Cambria Math" panose="02040503050406030204" pitchFamily="18" charset="0"/>
                            <a:ea typeface="楷体" panose="02010609060101010101" pitchFamily="49" charset="-122"/>
                          </a:rPr>
                          <m:t>𝒔</m:t>
                        </m:r>
                        <m:r>
                          <a:rPr lang="en-US" altLang="zh-CN" b="1">
                            <a:solidFill>
                              <a:schemeClr val="tx1"/>
                            </a:solidFill>
                            <a:latin typeface="Cambria Math" panose="02040503050406030204" pitchFamily="18" charset="0"/>
                            <a:ea typeface="楷体" panose="02010609060101010101" pitchFamily="49" charset="-122"/>
                          </a:rPr>
                          <m:t>+</m:t>
                        </m:r>
                        <m:r>
                          <a:rPr lang="en-US" altLang="zh-CN" b="1" i="1">
                            <a:solidFill>
                              <a:schemeClr val="tx1"/>
                            </a:solidFill>
                            <a:latin typeface="Cambria Math" panose="02040503050406030204" pitchFamily="18" charset="0"/>
                            <a:ea typeface="楷体" panose="02010609060101010101" pitchFamily="49" charset="-122"/>
                          </a:rPr>
                          <m:t>𝟏</m:t>
                        </m:r>
                        <m:r>
                          <a:rPr lang="en-US" altLang="zh-CN" b="1">
                            <a:solidFill>
                              <a:schemeClr val="tx1"/>
                            </a:solidFill>
                            <a:latin typeface="Cambria Math" panose="02040503050406030204" pitchFamily="18" charset="0"/>
                            <a:ea typeface="楷体" panose="02010609060101010101" pitchFamily="49" charset="-122"/>
                          </a:rPr>
                          <m:t>)</m:t>
                        </m:r>
                      </m:den>
                    </m:f>
                  </m:oMath>
                </a14:m>
                <a:r>
                  <a:rPr lang="zh-CN" altLang="en-US" b="1" dirty="0">
                    <a:solidFill>
                      <a:schemeClr val="tx1"/>
                    </a:solidFill>
                    <a:latin typeface="楷体" panose="02010609060101010101" pitchFamily="49" charset="-122"/>
                    <a:ea typeface="楷体" panose="02010609060101010101" pitchFamily="49" charset="-122"/>
                  </a:rPr>
                  <a:t>的等效开环传递函数为（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a:buNone/>
                </a:pPr>
                <a:r>
                  <a:rPr lang="en-US" altLang="zh-CN" b="1" dirty="0">
                    <a:solidFill>
                      <a:srgbClr val="0033CC"/>
                    </a:solidFill>
                    <a:latin typeface="黑体" panose="02010609060101010101" pitchFamily="49" charset="-122"/>
                    <a:ea typeface="黑体" panose="02010609060101010101" pitchFamily="49" charset="-122"/>
                  </a:rPr>
                  <a:t>A.</a:t>
                </a:r>
                <a14:m>
                  <m:oMath xmlns:m="http://schemas.openxmlformats.org/officeDocument/2006/math">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𝐺</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𝐻</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r>
                      <a:rPr lang="en-US" altLang="zh-CN" b="1">
                        <a:solidFill>
                          <a:srgbClr val="0033CC"/>
                        </a:solidFill>
                        <a:latin typeface="Cambria Math" panose="02040503050406030204" pitchFamily="18" charset="0"/>
                        <a:ea typeface="楷体" panose="02010609060101010101" pitchFamily="49" charset="-122"/>
                      </a:rPr>
                      <m:t>=</m:t>
                    </m:r>
                    <m:f>
                      <m:fPr>
                        <m:ctrlPr>
                          <a:rPr lang="zh-CN" altLang="zh-CN" b="1" i="1">
                            <a:solidFill>
                              <a:srgbClr val="0033CC"/>
                            </a:solidFill>
                            <a:latin typeface="Cambria Math" panose="02040503050406030204" pitchFamily="18" charset="0"/>
                            <a:ea typeface="楷体" panose="02010609060101010101" pitchFamily="49" charset="-122"/>
                          </a:rPr>
                        </m:ctrlPr>
                      </m:fPr>
                      <m:num>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𝑇</m:t>
                            </m:r>
                          </m:e>
                          <m:sub>
                            <m:r>
                              <a:rPr lang="en-US" altLang="zh-CN" b="1">
                                <a:solidFill>
                                  <a:srgbClr val="0033CC"/>
                                </a:solidFill>
                                <a:latin typeface="Cambria Math" panose="02040503050406030204" pitchFamily="18" charset="0"/>
                                <a:ea typeface="楷体" panose="02010609060101010101" pitchFamily="49" charset="-122"/>
                              </a:rPr>
                              <m:t>𝑑</m:t>
                            </m:r>
                          </m:sub>
                        </m:sSub>
                        <m:r>
                          <a:rPr lang="en-US" altLang="zh-CN" b="1">
                            <a:solidFill>
                              <a:srgbClr val="0033CC"/>
                            </a:solidFill>
                            <a:latin typeface="Cambria Math" panose="02040503050406030204" pitchFamily="18" charset="0"/>
                            <a:ea typeface="楷体" panose="02010609060101010101" pitchFamily="49" charset="-122"/>
                          </a:rPr>
                          <m:t>𝑠</m:t>
                        </m:r>
                      </m:num>
                      <m:den>
                        <m:r>
                          <a:rPr lang="en-US" altLang="zh-CN" b="1">
                            <a:solidFill>
                              <a:srgbClr val="0033CC"/>
                            </a:solidFill>
                            <a:latin typeface="Cambria Math" panose="02040503050406030204" pitchFamily="18" charset="0"/>
                            <a:ea typeface="楷体" panose="02010609060101010101" pitchFamily="49" charset="-122"/>
                          </a:rPr>
                          <m:t>4</m:t>
                        </m:r>
                        <m:sSup>
                          <m:sSupPr>
                            <m:ctrlPr>
                              <a:rPr lang="zh-CN" altLang="zh-CN" b="1" i="1">
                                <a:solidFill>
                                  <a:srgbClr val="0033CC"/>
                                </a:solidFill>
                                <a:latin typeface="Cambria Math" panose="02040503050406030204" pitchFamily="18" charset="0"/>
                                <a:ea typeface="楷体" panose="02010609060101010101" pitchFamily="49" charset="-122"/>
                              </a:rPr>
                            </m:ctrlPr>
                          </m:sSupPr>
                          <m:e>
                            <m:r>
                              <a:rPr lang="en-US" altLang="zh-CN" b="1">
                                <a:solidFill>
                                  <a:srgbClr val="0033CC"/>
                                </a:solidFill>
                                <a:latin typeface="Cambria Math" panose="02040503050406030204" pitchFamily="18" charset="0"/>
                                <a:ea typeface="楷体" panose="02010609060101010101" pitchFamily="49" charset="-122"/>
                              </a:rPr>
                              <m:t>𝑠</m:t>
                            </m:r>
                          </m:e>
                          <m:sup>
                            <m:r>
                              <a:rPr lang="en-US" altLang="zh-CN" b="1">
                                <a:solidFill>
                                  <a:srgbClr val="0033CC"/>
                                </a:solidFill>
                                <a:latin typeface="Cambria Math" panose="02040503050406030204" pitchFamily="18" charset="0"/>
                                <a:ea typeface="楷体" panose="02010609060101010101" pitchFamily="49" charset="-122"/>
                              </a:rPr>
                              <m:t>2</m:t>
                            </m:r>
                          </m:sup>
                        </m:sSup>
                        <m:r>
                          <a:rPr lang="en-US" altLang="zh-CN" b="1">
                            <a:solidFill>
                              <a:srgbClr val="0033CC"/>
                            </a:solidFill>
                            <a:latin typeface="Cambria Math" panose="02040503050406030204" pitchFamily="18" charset="0"/>
                            <a:ea typeface="楷体" panose="02010609060101010101" pitchFamily="49" charset="-122"/>
                          </a:rPr>
                          <m:t>+</m:t>
                        </m:r>
                        <m:r>
                          <a:rPr lang="en-US" altLang="zh-CN" b="1">
                            <a:solidFill>
                              <a:srgbClr val="0033CC"/>
                            </a:solidFill>
                            <a:latin typeface="Cambria Math" panose="02040503050406030204" pitchFamily="18" charset="0"/>
                            <a:ea typeface="楷体" panose="02010609060101010101" pitchFamily="49" charset="-122"/>
                          </a:rPr>
                          <m:t>𝑠</m:t>
                        </m:r>
                        <m:r>
                          <a:rPr lang="en-US" altLang="zh-CN" b="1">
                            <a:solidFill>
                              <a:srgbClr val="0033CC"/>
                            </a:solidFill>
                            <a:latin typeface="Cambria Math" panose="02040503050406030204" pitchFamily="18" charset="0"/>
                            <a:ea typeface="楷体" panose="02010609060101010101" pitchFamily="49" charset="-122"/>
                          </a:rPr>
                          <m:t>+6</m:t>
                        </m:r>
                      </m:den>
                    </m:f>
                  </m:oMath>
                </a14:m>
                <a:r>
                  <a:rPr lang="en-US" altLang="zh-CN" b="1" dirty="0">
                    <a:solidFill>
                      <a:srgbClr val="0033CC"/>
                    </a:solidFill>
                    <a:latin typeface="黑体" panose="02010609060101010101" pitchFamily="49" charset="-122"/>
                    <a:ea typeface="黑体" panose="02010609060101010101" pitchFamily="49" charset="-122"/>
                  </a:rPr>
                  <a:t>				B.</a:t>
                </a:r>
                <a14:m>
                  <m:oMath xmlns:m="http://schemas.openxmlformats.org/officeDocument/2006/math">
                    <m:r>
                      <a:rPr lang="en-US" altLang="zh-CN" b="1">
                        <a:solidFill>
                          <a:srgbClr val="0033CC"/>
                        </a:solidFill>
                        <a:latin typeface="Cambria Math" panose="02040503050406030204" pitchFamily="18" charset="0"/>
                        <a:ea typeface="楷体" panose="02010609060101010101" pitchFamily="49" charset="-122"/>
                      </a:rPr>
                      <m:t> </m:t>
                    </m:r>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𝐺</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𝐻</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r>
                      <a:rPr lang="en-US" altLang="zh-CN" b="1">
                        <a:solidFill>
                          <a:srgbClr val="0033CC"/>
                        </a:solidFill>
                        <a:latin typeface="Cambria Math" panose="02040503050406030204" pitchFamily="18" charset="0"/>
                        <a:ea typeface="楷体" panose="02010609060101010101" pitchFamily="49" charset="-122"/>
                      </a:rPr>
                      <m:t>=</m:t>
                    </m:r>
                    <m:f>
                      <m:fPr>
                        <m:ctrlPr>
                          <a:rPr lang="zh-CN" altLang="zh-CN" b="1" i="1">
                            <a:solidFill>
                              <a:srgbClr val="0033CC"/>
                            </a:solidFill>
                            <a:latin typeface="Cambria Math" panose="02040503050406030204" pitchFamily="18" charset="0"/>
                            <a:ea typeface="楷体" panose="02010609060101010101" pitchFamily="49" charset="-122"/>
                          </a:rPr>
                        </m:ctrlPr>
                      </m:fPr>
                      <m:num>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𝑇</m:t>
                            </m:r>
                          </m:e>
                          <m:sub>
                            <m:r>
                              <a:rPr lang="en-US" altLang="zh-CN" b="1">
                                <a:solidFill>
                                  <a:srgbClr val="0033CC"/>
                                </a:solidFill>
                                <a:latin typeface="Cambria Math" panose="02040503050406030204" pitchFamily="18" charset="0"/>
                                <a:ea typeface="楷体" panose="02010609060101010101" pitchFamily="49" charset="-122"/>
                              </a:rPr>
                              <m:t>𝑑</m:t>
                            </m:r>
                          </m:sub>
                        </m:sSub>
                        <m:r>
                          <a:rPr lang="en-US" altLang="zh-CN" b="1">
                            <a:solidFill>
                              <a:srgbClr val="0033CC"/>
                            </a:solidFill>
                            <a:latin typeface="Cambria Math" panose="02040503050406030204" pitchFamily="18" charset="0"/>
                            <a:ea typeface="楷体" panose="02010609060101010101" pitchFamily="49" charset="-122"/>
                          </a:rPr>
                          <m:t>𝑠</m:t>
                        </m:r>
                      </m:num>
                      <m:den>
                        <m:r>
                          <a:rPr lang="en-US" altLang="zh-CN" b="1">
                            <a:solidFill>
                              <a:srgbClr val="0033CC"/>
                            </a:solidFill>
                            <a:latin typeface="Cambria Math" panose="02040503050406030204" pitchFamily="18" charset="0"/>
                            <a:ea typeface="楷体" panose="02010609060101010101" pitchFamily="49" charset="-122"/>
                          </a:rPr>
                          <m:t>4</m:t>
                        </m:r>
                        <m:sSup>
                          <m:sSupPr>
                            <m:ctrlPr>
                              <a:rPr lang="zh-CN" altLang="zh-CN" b="1" i="1">
                                <a:solidFill>
                                  <a:srgbClr val="0033CC"/>
                                </a:solidFill>
                                <a:latin typeface="Cambria Math" panose="02040503050406030204" pitchFamily="18" charset="0"/>
                                <a:ea typeface="楷体" panose="02010609060101010101" pitchFamily="49" charset="-122"/>
                              </a:rPr>
                            </m:ctrlPr>
                          </m:sSupPr>
                          <m:e>
                            <m:r>
                              <a:rPr lang="en-US" altLang="zh-CN" b="1">
                                <a:solidFill>
                                  <a:srgbClr val="0033CC"/>
                                </a:solidFill>
                                <a:latin typeface="Cambria Math" panose="02040503050406030204" pitchFamily="18" charset="0"/>
                                <a:ea typeface="楷体" panose="02010609060101010101" pitchFamily="49" charset="-122"/>
                              </a:rPr>
                              <m:t>𝑠</m:t>
                            </m:r>
                          </m:e>
                          <m:sup>
                            <m:r>
                              <a:rPr lang="en-US" altLang="zh-CN" b="1">
                                <a:solidFill>
                                  <a:srgbClr val="0033CC"/>
                                </a:solidFill>
                                <a:latin typeface="Cambria Math" panose="02040503050406030204" pitchFamily="18" charset="0"/>
                                <a:ea typeface="楷体" panose="02010609060101010101" pitchFamily="49" charset="-122"/>
                              </a:rPr>
                              <m:t>2</m:t>
                            </m:r>
                          </m:sup>
                        </m:sSup>
                        <m:r>
                          <a:rPr lang="en-US" altLang="zh-CN" b="1">
                            <a:solidFill>
                              <a:srgbClr val="0033CC"/>
                            </a:solidFill>
                            <a:latin typeface="Cambria Math" panose="02040503050406030204" pitchFamily="18" charset="0"/>
                            <a:ea typeface="楷体" panose="02010609060101010101" pitchFamily="49" charset="-122"/>
                          </a:rPr>
                          <m:t>+2</m:t>
                        </m:r>
                        <m:r>
                          <a:rPr lang="en-US" altLang="zh-CN" b="1">
                            <a:solidFill>
                              <a:srgbClr val="0033CC"/>
                            </a:solidFill>
                            <a:latin typeface="Cambria Math" panose="02040503050406030204" pitchFamily="18" charset="0"/>
                            <a:ea typeface="楷体" panose="02010609060101010101" pitchFamily="49" charset="-122"/>
                          </a:rPr>
                          <m:t>𝑠</m:t>
                        </m:r>
                        <m:r>
                          <a:rPr lang="en-US" altLang="zh-CN" b="1">
                            <a:solidFill>
                              <a:srgbClr val="0033CC"/>
                            </a:solidFill>
                            <a:latin typeface="Cambria Math" panose="02040503050406030204" pitchFamily="18" charset="0"/>
                            <a:ea typeface="楷体" panose="02010609060101010101" pitchFamily="49" charset="-122"/>
                          </a:rPr>
                          <m:t>+6</m:t>
                        </m:r>
                      </m:den>
                    </m:f>
                  </m:oMath>
                </a14:m>
                <a:endParaRPr lang="zh-CN" altLang="zh-CN" b="1" dirty="0">
                  <a:solidFill>
                    <a:srgbClr val="0033CC"/>
                  </a:solidFill>
                  <a:latin typeface="黑体" panose="02010609060101010101" pitchFamily="49" charset="-122"/>
                  <a:ea typeface="黑体" panose="02010609060101010101" pitchFamily="49" charset="-122"/>
                </a:endParaRPr>
              </a:p>
              <a:p>
                <a:pPr>
                  <a:buNone/>
                </a:pPr>
                <a:r>
                  <a:rPr lang="en-US" altLang="zh-CN" b="1" dirty="0">
                    <a:solidFill>
                      <a:srgbClr val="0033CC"/>
                    </a:solidFill>
                    <a:latin typeface="黑体" panose="02010609060101010101" pitchFamily="49" charset="-122"/>
                    <a:ea typeface="黑体" panose="02010609060101010101" pitchFamily="49" charset="-122"/>
                  </a:rPr>
                  <a:t>C.</a:t>
                </a:r>
                <a14:m>
                  <m:oMath xmlns:m="http://schemas.openxmlformats.org/officeDocument/2006/math">
                    <m:r>
                      <a:rPr lang="en-US" altLang="zh-CN" b="1">
                        <a:solidFill>
                          <a:srgbClr val="0033CC"/>
                        </a:solidFill>
                        <a:latin typeface="Cambria Math" panose="02040503050406030204" pitchFamily="18" charset="0"/>
                        <a:ea typeface="楷体" panose="02010609060101010101" pitchFamily="49" charset="-122"/>
                      </a:rPr>
                      <m:t> </m:t>
                    </m:r>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𝐺</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𝐻</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r>
                      <a:rPr lang="en-US" altLang="zh-CN" b="1">
                        <a:solidFill>
                          <a:srgbClr val="0033CC"/>
                        </a:solidFill>
                        <a:latin typeface="Cambria Math" panose="02040503050406030204" pitchFamily="18" charset="0"/>
                        <a:ea typeface="楷体" panose="02010609060101010101" pitchFamily="49" charset="-122"/>
                      </a:rPr>
                      <m:t>=</m:t>
                    </m:r>
                    <m:f>
                      <m:fPr>
                        <m:ctrlPr>
                          <a:rPr lang="zh-CN" altLang="zh-CN" b="1" i="1">
                            <a:solidFill>
                              <a:srgbClr val="0033CC"/>
                            </a:solidFill>
                            <a:latin typeface="Cambria Math" panose="02040503050406030204" pitchFamily="18" charset="0"/>
                            <a:ea typeface="楷体" panose="02010609060101010101" pitchFamily="49" charset="-122"/>
                          </a:rPr>
                        </m:ctrlPr>
                      </m:fPr>
                      <m:num>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𝑇</m:t>
                            </m:r>
                          </m:e>
                          <m:sub>
                            <m:r>
                              <a:rPr lang="en-US" altLang="zh-CN" b="1">
                                <a:solidFill>
                                  <a:srgbClr val="0033CC"/>
                                </a:solidFill>
                                <a:latin typeface="Cambria Math" panose="02040503050406030204" pitchFamily="18" charset="0"/>
                                <a:ea typeface="楷体" panose="02010609060101010101" pitchFamily="49" charset="-122"/>
                              </a:rPr>
                              <m:t>𝑑</m:t>
                            </m:r>
                          </m:sub>
                        </m:sSub>
                        <m:r>
                          <a:rPr lang="en-US" altLang="zh-CN" b="1">
                            <a:solidFill>
                              <a:srgbClr val="0033CC"/>
                            </a:solidFill>
                            <a:latin typeface="Cambria Math" panose="02040503050406030204" pitchFamily="18" charset="0"/>
                            <a:ea typeface="楷体" panose="02010609060101010101" pitchFamily="49" charset="-122"/>
                          </a:rPr>
                          <m:t>𝑠</m:t>
                        </m:r>
                      </m:num>
                      <m:den>
                        <m:r>
                          <a:rPr lang="en-US" altLang="zh-CN" b="1">
                            <a:solidFill>
                              <a:srgbClr val="0033CC"/>
                            </a:solidFill>
                            <a:latin typeface="Cambria Math" panose="02040503050406030204" pitchFamily="18" charset="0"/>
                            <a:ea typeface="楷体" panose="02010609060101010101" pitchFamily="49" charset="-122"/>
                          </a:rPr>
                          <m:t>4</m:t>
                        </m:r>
                        <m:sSup>
                          <m:sSupPr>
                            <m:ctrlPr>
                              <a:rPr lang="zh-CN" altLang="zh-CN" b="1" i="1">
                                <a:solidFill>
                                  <a:srgbClr val="0033CC"/>
                                </a:solidFill>
                                <a:latin typeface="Cambria Math" panose="02040503050406030204" pitchFamily="18" charset="0"/>
                                <a:ea typeface="楷体" panose="02010609060101010101" pitchFamily="49" charset="-122"/>
                              </a:rPr>
                            </m:ctrlPr>
                          </m:sSupPr>
                          <m:e>
                            <m:r>
                              <a:rPr lang="en-US" altLang="zh-CN" b="1">
                                <a:solidFill>
                                  <a:srgbClr val="0033CC"/>
                                </a:solidFill>
                                <a:latin typeface="Cambria Math" panose="02040503050406030204" pitchFamily="18" charset="0"/>
                                <a:ea typeface="楷体" panose="02010609060101010101" pitchFamily="49" charset="-122"/>
                              </a:rPr>
                              <m:t>𝑠</m:t>
                            </m:r>
                          </m:e>
                          <m:sup>
                            <m:r>
                              <a:rPr lang="en-US" altLang="zh-CN" b="1">
                                <a:solidFill>
                                  <a:srgbClr val="0033CC"/>
                                </a:solidFill>
                                <a:latin typeface="Cambria Math" panose="02040503050406030204" pitchFamily="18" charset="0"/>
                                <a:ea typeface="楷体" panose="02010609060101010101" pitchFamily="49" charset="-122"/>
                              </a:rPr>
                              <m:t>2</m:t>
                            </m:r>
                          </m:sup>
                        </m:sSup>
                        <m:r>
                          <a:rPr lang="en-US" altLang="zh-CN" b="1">
                            <a:solidFill>
                              <a:srgbClr val="0033CC"/>
                            </a:solidFill>
                            <a:latin typeface="Cambria Math" panose="02040503050406030204" pitchFamily="18" charset="0"/>
                            <a:ea typeface="楷体" panose="02010609060101010101" pitchFamily="49" charset="-122"/>
                          </a:rPr>
                          <m:t>+</m:t>
                        </m:r>
                        <m:r>
                          <a:rPr lang="en-US" altLang="zh-CN" b="1">
                            <a:solidFill>
                              <a:srgbClr val="0033CC"/>
                            </a:solidFill>
                            <a:latin typeface="Cambria Math" panose="02040503050406030204" pitchFamily="18" charset="0"/>
                            <a:ea typeface="楷体" panose="02010609060101010101" pitchFamily="49" charset="-122"/>
                          </a:rPr>
                          <m:t>𝑠</m:t>
                        </m:r>
                        <m:r>
                          <a:rPr lang="en-US" altLang="zh-CN" b="1">
                            <a:solidFill>
                              <a:srgbClr val="0033CC"/>
                            </a:solidFill>
                            <a:latin typeface="Cambria Math" panose="02040503050406030204" pitchFamily="18" charset="0"/>
                            <a:ea typeface="楷体" panose="02010609060101010101" pitchFamily="49" charset="-122"/>
                          </a:rPr>
                          <m:t>+4</m:t>
                        </m:r>
                      </m:den>
                    </m:f>
                    <m:r>
                      <a:rPr lang="en-US" altLang="zh-CN" b="1" i="0" smtClean="0">
                        <a:solidFill>
                          <a:srgbClr val="0033CC"/>
                        </a:solidFill>
                        <a:latin typeface="Cambria Math" panose="02040503050406030204" pitchFamily="18" charset="0"/>
                        <a:ea typeface="楷体" panose="02010609060101010101" pitchFamily="49" charset="-122"/>
                      </a:rPr>
                      <m:t>                      </m:t>
                    </m:r>
                  </m:oMath>
                </a14:m>
                <a:r>
                  <a:rPr lang="en-US" altLang="zh-CN" b="1" dirty="0">
                    <a:solidFill>
                      <a:srgbClr val="0033CC"/>
                    </a:solidFill>
                    <a:latin typeface="黑体" panose="02010609060101010101" pitchFamily="49" charset="-122"/>
                    <a:ea typeface="黑体" panose="02010609060101010101" pitchFamily="49" charset="-122"/>
                  </a:rPr>
                  <a:t>D.</a:t>
                </a:r>
                <a14:m>
                  <m:oMath xmlns:m="http://schemas.openxmlformats.org/officeDocument/2006/math">
                    <m:r>
                      <a:rPr lang="en-US" altLang="zh-CN" b="1">
                        <a:solidFill>
                          <a:srgbClr val="0033CC"/>
                        </a:solidFill>
                        <a:latin typeface="Cambria Math" panose="02040503050406030204" pitchFamily="18" charset="0"/>
                        <a:ea typeface="楷体" panose="02010609060101010101" pitchFamily="49" charset="-122"/>
                      </a:rPr>
                      <m:t> </m:t>
                    </m:r>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𝐺</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𝐻</m:t>
                        </m:r>
                      </m:e>
                      <m:sub>
                        <m:r>
                          <a:rPr lang="en-US" altLang="zh-CN" b="1">
                            <a:solidFill>
                              <a:srgbClr val="0033CC"/>
                            </a:solidFill>
                            <a:latin typeface="Cambria Math" panose="02040503050406030204" pitchFamily="18" charset="0"/>
                            <a:ea typeface="楷体" panose="02010609060101010101" pitchFamily="49" charset="-122"/>
                          </a:rPr>
                          <m:t>1</m:t>
                        </m:r>
                      </m:sub>
                    </m:sSub>
                    <m:d>
                      <m:dPr>
                        <m:ctrlPr>
                          <a:rPr lang="zh-CN" altLang="zh-CN" b="1" i="1">
                            <a:solidFill>
                              <a:srgbClr val="0033CC"/>
                            </a:solidFill>
                            <a:latin typeface="Cambria Math" panose="02040503050406030204" pitchFamily="18" charset="0"/>
                            <a:ea typeface="楷体" panose="02010609060101010101" pitchFamily="49" charset="-122"/>
                          </a:rPr>
                        </m:ctrlPr>
                      </m:dPr>
                      <m:e>
                        <m:r>
                          <a:rPr lang="en-US" altLang="zh-CN" b="1">
                            <a:solidFill>
                              <a:srgbClr val="0033CC"/>
                            </a:solidFill>
                            <a:latin typeface="Cambria Math" panose="02040503050406030204" pitchFamily="18" charset="0"/>
                            <a:ea typeface="楷体" panose="02010609060101010101" pitchFamily="49" charset="-122"/>
                          </a:rPr>
                          <m:t>𝑆</m:t>
                        </m:r>
                      </m:e>
                    </m:d>
                    <m:r>
                      <a:rPr lang="en-US" altLang="zh-CN" b="1">
                        <a:solidFill>
                          <a:srgbClr val="0033CC"/>
                        </a:solidFill>
                        <a:latin typeface="Cambria Math" panose="02040503050406030204" pitchFamily="18" charset="0"/>
                        <a:ea typeface="楷体" panose="02010609060101010101" pitchFamily="49" charset="-122"/>
                      </a:rPr>
                      <m:t>=</m:t>
                    </m:r>
                    <m:f>
                      <m:fPr>
                        <m:ctrlPr>
                          <a:rPr lang="zh-CN" altLang="zh-CN" b="1" i="1">
                            <a:solidFill>
                              <a:srgbClr val="0033CC"/>
                            </a:solidFill>
                            <a:latin typeface="Cambria Math" panose="02040503050406030204" pitchFamily="18" charset="0"/>
                            <a:ea typeface="楷体" panose="02010609060101010101" pitchFamily="49" charset="-122"/>
                          </a:rPr>
                        </m:ctrlPr>
                      </m:fPr>
                      <m:num>
                        <m:sSub>
                          <m:sSubPr>
                            <m:ctrlPr>
                              <a:rPr lang="zh-CN" altLang="zh-CN" b="1" i="1">
                                <a:solidFill>
                                  <a:srgbClr val="0033CC"/>
                                </a:solidFill>
                                <a:latin typeface="Cambria Math" panose="02040503050406030204" pitchFamily="18" charset="0"/>
                                <a:ea typeface="楷体" panose="02010609060101010101" pitchFamily="49" charset="-122"/>
                              </a:rPr>
                            </m:ctrlPr>
                          </m:sSubPr>
                          <m:e>
                            <m:r>
                              <a:rPr lang="en-US" altLang="zh-CN" b="1">
                                <a:solidFill>
                                  <a:srgbClr val="0033CC"/>
                                </a:solidFill>
                                <a:latin typeface="Cambria Math" panose="02040503050406030204" pitchFamily="18" charset="0"/>
                                <a:ea typeface="楷体" panose="02010609060101010101" pitchFamily="49" charset="-122"/>
                              </a:rPr>
                              <m:t>𝑇</m:t>
                            </m:r>
                          </m:e>
                          <m:sub>
                            <m:r>
                              <a:rPr lang="en-US" altLang="zh-CN" b="1">
                                <a:solidFill>
                                  <a:srgbClr val="0033CC"/>
                                </a:solidFill>
                                <a:latin typeface="Cambria Math" panose="02040503050406030204" pitchFamily="18" charset="0"/>
                                <a:ea typeface="楷体" panose="02010609060101010101" pitchFamily="49" charset="-122"/>
                              </a:rPr>
                              <m:t>𝑑</m:t>
                            </m:r>
                          </m:sub>
                        </m:sSub>
                        <m:r>
                          <a:rPr lang="en-US" altLang="zh-CN" b="1">
                            <a:solidFill>
                              <a:srgbClr val="0033CC"/>
                            </a:solidFill>
                            <a:latin typeface="Cambria Math" panose="02040503050406030204" pitchFamily="18" charset="0"/>
                            <a:ea typeface="楷体" panose="02010609060101010101" pitchFamily="49" charset="-122"/>
                          </a:rPr>
                          <m:t>𝑠</m:t>
                        </m:r>
                      </m:num>
                      <m:den>
                        <m:r>
                          <a:rPr lang="en-US" altLang="zh-CN" b="1">
                            <a:solidFill>
                              <a:srgbClr val="0033CC"/>
                            </a:solidFill>
                            <a:latin typeface="Cambria Math" panose="02040503050406030204" pitchFamily="18" charset="0"/>
                            <a:ea typeface="楷体" panose="02010609060101010101" pitchFamily="49" charset="-122"/>
                          </a:rPr>
                          <m:t>2</m:t>
                        </m:r>
                        <m:sSup>
                          <m:sSupPr>
                            <m:ctrlPr>
                              <a:rPr lang="zh-CN" altLang="zh-CN" b="1" i="1">
                                <a:solidFill>
                                  <a:srgbClr val="0033CC"/>
                                </a:solidFill>
                                <a:latin typeface="Cambria Math" panose="02040503050406030204" pitchFamily="18" charset="0"/>
                                <a:ea typeface="楷体" panose="02010609060101010101" pitchFamily="49" charset="-122"/>
                              </a:rPr>
                            </m:ctrlPr>
                          </m:sSupPr>
                          <m:e>
                            <m:r>
                              <a:rPr lang="en-US" altLang="zh-CN" b="1">
                                <a:solidFill>
                                  <a:srgbClr val="0033CC"/>
                                </a:solidFill>
                                <a:latin typeface="Cambria Math" panose="02040503050406030204" pitchFamily="18" charset="0"/>
                                <a:ea typeface="楷体" panose="02010609060101010101" pitchFamily="49" charset="-122"/>
                              </a:rPr>
                              <m:t>𝑠</m:t>
                            </m:r>
                          </m:e>
                          <m:sup>
                            <m:r>
                              <a:rPr lang="en-US" altLang="zh-CN" b="1">
                                <a:solidFill>
                                  <a:srgbClr val="0033CC"/>
                                </a:solidFill>
                                <a:latin typeface="Cambria Math" panose="02040503050406030204" pitchFamily="18" charset="0"/>
                                <a:ea typeface="楷体" panose="02010609060101010101" pitchFamily="49" charset="-122"/>
                              </a:rPr>
                              <m:t>2</m:t>
                            </m:r>
                          </m:sup>
                        </m:sSup>
                        <m:r>
                          <a:rPr lang="en-US" altLang="zh-CN" b="1">
                            <a:solidFill>
                              <a:srgbClr val="0033CC"/>
                            </a:solidFill>
                            <a:latin typeface="Cambria Math" panose="02040503050406030204" pitchFamily="18" charset="0"/>
                            <a:ea typeface="楷体" panose="02010609060101010101" pitchFamily="49" charset="-122"/>
                          </a:rPr>
                          <m:t>+0.5</m:t>
                        </m:r>
                        <m:r>
                          <a:rPr lang="en-US" altLang="zh-CN" b="1">
                            <a:solidFill>
                              <a:srgbClr val="0033CC"/>
                            </a:solidFill>
                            <a:latin typeface="Cambria Math" panose="02040503050406030204" pitchFamily="18" charset="0"/>
                            <a:ea typeface="楷体" panose="02010609060101010101" pitchFamily="49" charset="-122"/>
                          </a:rPr>
                          <m:t>𝑠</m:t>
                        </m:r>
                        <m:r>
                          <a:rPr lang="en-US" altLang="zh-CN" b="1">
                            <a:solidFill>
                              <a:srgbClr val="0033CC"/>
                            </a:solidFill>
                            <a:latin typeface="Cambria Math" panose="02040503050406030204" pitchFamily="18" charset="0"/>
                            <a:ea typeface="楷体" panose="02010609060101010101" pitchFamily="49" charset="-122"/>
                          </a:rPr>
                          <m:t>+3</m:t>
                        </m:r>
                      </m:den>
                    </m:f>
                  </m:oMath>
                </a14:m>
                <a:endParaRPr lang="zh-CN" altLang="zh-CN" b="1" dirty="0">
                  <a:solidFill>
                    <a:srgbClr val="0033CC"/>
                  </a:solidFill>
                  <a:latin typeface="黑体" panose="02010609060101010101" pitchFamily="49" charset="-122"/>
                  <a:ea typeface="黑体" panose="02010609060101010101" pitchFamily="49" charset="-122"/>
                </a:endParaRPr>
              </a:p>
            </p:txBody>
          </p:sp>
        </mc:Choice>
        <mc:Fallback>
          <p:sp>
            <p:nvSpPr>
              <p:cNvPr id="7" name="Text Box 27"/>
              <p:cNvSpPr txBox="1">
                <a:spLocks noRot="1" noChangeAspect="1" noMove="1" noResize="1" noEditPoints="1" noAdjustHandles="1" noChangeArrowheads="1" noChangeShapeType="1" noTextEdit="1"/>
              </p:cNvSpPr>
              <p:nvPr/>
            </p:nvSpPr>
            <p:spPr bwMode="auto">
              <a:xfrm>
                <a:off x="767408" y="1556792"/>
                <a:ext cx="8391535" cy="1967718"/>
              </a:xfrm>
              <a:prstGeom prst="rect">
                <a:avLst/>
              </a:prstGeom>
              <a:blipFill rotWithShape="1">
                <a:blip r:embed="rId1"/>
                <a:stretch>
                  <a:fillRect l="-1089" b="-308"/>
                </a:stretch>
              </a:blipFill>
              <a:ln>
                <a:solidFill>
                  <a:schemeClr val="bg1"/>
                </a:solidFill>
              </a:ln>
            </p:spPr>
            <p:txBody>
              <a:bodyPr/>
              <a:lstStyle/>
              <a:p>
                <a:r>
                  <a:rPr lang="zh-CN" altLang="en-US">
                    <a:noFill/>
                  </a:rPr>
                  <a:t> </a:t>
                </a:r>
                <a:endParaRPr lang="zh-CN" altLang="en-US">
                  <a:noFill/>
                </a:endParaRPr>
              </a:p>
            </p:txBody>
          </p:sp>
        </mc:Fallback>
      </mc:AlternateContent>
      <p:sp>
        <p:nvSpPr>
          <p:cNvPr id="8" name="Text Box 27"/>
          <p:cNvSpPr txBox="1">
            <a:spLocks noChangeArrowheads="1"/>
          </p:cNvSpPr>
          <p:nvPr/>
        </p:nvSpPr>
        <p:spPr bwMode="auto">
          <a:xfrm>
            <a:off x="767408" y="3645024"/>
            <a:ext cx="11568608" cy="277576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2.</a:t>
            </a:r>
            <a:r>
              <a:rPr lang="zh-CN" altLang="en-US" b="1" dirty="0">
                <a:solidFill>
                  <a:schemeClr val="tx1"/>
                </a:solidFill>
                <a:latin typeface="楷体" panose="02010609060101010101" pitchFamily="49" charset="-122"/>
                <a:ea typeface="楷体" panose="02010609060101010101" pitchFamily="49" charset="-122"/>
              </a:rPr>
              <a:t>下列关于零度根轨迹描述错误的是（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 </a:t>
            </a:r>
            <a:r>
              <a:rPr lang="zh-CN" altLang="en-US" b="1" dirty="0">
                <a:solidFill>
                  <a:srgbClr val="0033CC"/>
                </a:solidFill>
                <a:latin typeface="楷体" panose="02010609060101010101" pitchFamily="49" charset="-122"/>
                <a:ea typeface="楷体" panose="02010609060101010101" pitchFamily="49" charset="-122"/>
              </a:rPr>
              <a:t>实轴上的根轨迹位于其右方实轴上的开环零极点个数总和为偶数的区域。</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渐近线与实轴的夹角为</a:t>
            </a:r>
            <a:r>
              <a:rPr lang="en-US" altLang="zh-CN" b="1" dirty="0" err="1">
                <a:solidFill>
                  <a:srgbClr val="0033CC"/>
                </a:solidFill>
                <a:latin typeface="楷体" panose="02010609060101010101" pitchFamily="49" charset="-122"/>
                <a:ea typeface="楷体" panose="02010609060101010101" pitchFamily="49" charset="-122"/>
              </a:rPr>
              <a:t>φ_a</a:t>
            </a:r>
            <a:r>
              <a:rPr lang="en-US" altLang="zh-CN" b="1" dirty="0">
                <a:solidFill>
                  <a:srgbClr val="0033CC"/>
                </a:solidFill>
                <a:latin typeface="楷体" panose="02010609060101010101" pitchFamily="49" charset="-122"/>
                <a:ea typeface="楷体" panose="02010609060101010101" pitchFamily="49" charset="-122"/>
              </a:rPr>
              <a:t>=2kΠ/(n-m)(k=0,1,2……n-m-1).</a:t>
            </a:r>
            <a:endParaRPr lang="en-US" altLang="zh-CN"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根轨迹的出射角的计算公式为</a:t>
            </a:r>
            <a:r>
              <a:rPr lang="en-US" altLang="zh-CN" b="1" dirty="0" err="1">
                <a:solidFill>
                  <a:srgbClr val="0033CC"/>
                </a:solidFill>
                <a:latin typeface="楷体" panose="02010609060101010101" pitchFamily="49" charset="-122"/>
                <a:ea typeface="楷体" panose="02010609060101010101" pitchFamily="49" charset="-122"/>
              </a:rPr>
              <a:t>φ_p</a:t>
            </a:r>
            <a:r>
              <a:rPr lang="en-US" altLang="zh-CN" b="1" dirty="0">
                <a:solidFill>
                  <a:srgbClr val="0033CC"/>
                </a:solidFill>
                <a:latin typeface="楷体" panose="02010609060101010101" pitchFamily="49" charset="-122"/>
                <a:ea typeface="楷体" panose="02010609060101010101" pitchFamily="49" charset="-122"/>
              </a:rPr>
              <a:t>=(2k+1)Π+ φ</a:t>
            </a:r>
            <a:r>
              <a:rPr lang="zh-CN" altLang="en-US" b="1" dirty="0">
                <a:solidFill>
                  <a:srgbClr val="0033CC"/>
                </a:solidFill>
                <a:latin typeface="楷体" panose="02010609060101010101" pitchFamily="49" charset="-122"/>
                <a:ea typeface="楷体" panose="02010609060101010101" pitchFamily="49" charset="-122"/>
              </a:rPr>
              <a:t>；</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D. </a:t>
            </a:r>
            <a:r>
              <a:rPr lang="zh-CN" altLang="en-US" b="1" dirty="0">
                <a:solidFill>
                  <a:srgbClr val="0033CC"/>
                </a:solidFill>
                <a:latin typeface="楷体" panose="02010609060101010101" pitchFamily="49" charset="-122"/>
                <a:ea typeface="楷体" panose="02010609060101010101" pitchFamily="49" charset="-122"/>
              </a:rPr>
              <a:t>对于</a:t>
            </a:r>
            <a:r>
              <a:rPr lang="en-US" altLang="zh-CN" b="1" dirty="0">
                <a:solidFill>
                  <a:srgbClr val="0033CC"/>
                </a:solidFill>
                <a:latin typeface="楷体" panose="02010609060101010101" pitchFamily="49" charset="-122"/>
                <a:ea typeface="楷体" panose="02010609060101010101" pitchFamily="49" charset="-122"/>
              </a:rPr>
              <a:t>n</a:t>
            </a:r>
            <a:r>
              <a:rPr lang="zh-CN" altLang="en-US" b="1" dirty="0">
                <a:solidFill>
                  <a:srgbClr val="0033CC"/>
                </a:solidFill>
                <a:latin typeface="楷体" panose="02010609060101010101" pitchFamily="49" charset="-122"/>
                <a:ea typeface="楷体" panose="02010609060101010101" pitchFamily="49" charset="-122"/>
              </a:rPr>
              <a:t>阶系统，其特征方程的根与根轨迹的分支数都为</a:t>
            </a:r>
            <a:r>
              <a:rPr lang="en-US" altLang="zh-CN" b="1" dirty="0">
                <a:solidFill>
                  <a:srgbClr val="0033CC"/>
                </a:solidFill>
                <a:latin typeface="楷体" panose="02010609060101010101" pitchFamily="49" charset="-122"/>
                <a:ea typeface="楷体" panose="02010609060101010101" pitchFamily="49" charset="-122"/>
              </a:rPr>
              <a:t>n</a:t>
            </a:r>
            <a:r>
              <a:rPr lang="zh-CN" altLang="en-US" b="1" dirty="0">
                <a:solidFill>
                  <a:srgbClr val="0033CC"/>
                </a:solidFill>
                <a:latin typeface="楷体" panose="02010609060101010101" pitchFamily="49" charset="-122"/>
                <a:ea typeface="楷体" panose="02010609060101010101" pitchFamily="49" charset="-122"/>
              </a:rPr>
              <a:t>。</a:t>
            </a:r>
            <a:endParaRPr lang="zh-CN" altLang="en-US" b="1" dirty="0">
              <a:solidFill>
                <a:srgbClr val="0033CC"/>
              </a:solidFill>
              <a:latin typeface="楷体" panose="02010609060101010101" pitchFamily="49" charset="-122"/>
              <a:ea typeface="楷体" panose="02010609060101010101" pitchFamily="49" charset="-122"/>
            </a:endParaRPr>
          </a:p>
        </p:txBody>
      </p:sp>
      <p:sp>
        <p:nvSpPr>
          <p:cNvPr id="3" name="矩形 2"/>
          <p:cNvSpPr/>
          <p:nvPr/>
        </p:nvSpPr>
        <p:spPr>
          <a:xfrm>
            <a:off x="767408" y="764704"/>
            <a:ext cx="2664296" cy="7920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线上作答</a:t>
            </a:r>
            <a:endParaRPr lang="zh-CN" altLang="en-US" sz="28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ppt_w/2"/>
                                          </p:val>
                                        </p:tav>
                                        <p:tav tm="100000">
                                          <p:val>
                                            <p:strVal val="#ppt_x"/>
                                          </p:val>
                                        </p:tav>
                                      </p:tavLst>
                                    </p:anim>
                                    <p:anim calcmode="lin" valueType="num">
                                      <p:cBhvr>
                                        <p:cTn id="8" dur="300" fill="hold"/>
                                        <p:tgtEl>
                                          <p:spTgt spid="9"/>
                                        </p:tgtEl>
                                        <p:attrNameLst>
                                          <p:attrName>ppt_y</p:attrName>
                                        </p:attrNameLst>
                                      </p:cBhvr>
                                      <p:tavLst>
                                        <p:tav tm="0">
                                          <p:val>
                                            <p:strVal val="#ppt_y"/>
                                          </p:val>
                                        </p:tav>
                                        <p:tav tm="100000">
                                          <p:val>
                                            <p:strVal val="#ppt_y"/>
                                          </p:val>
                                        </p:tav>
                                      </p:tavLst>
                                    </p:anim>
                                    <p:anim calcmode="lin" valueType="num">
                                      <p:cBhvr>
                                        <p:cTn id="9" dur="300" fill="hold"/>
                                        <p:tgtEl>
                                          <p:spTgt spid="9"/>
                                        </p:tgtEl>
                                        <p:attrNameLst>
                                          <p:attrName>ppt_w</p:attrName>
                                        </p:attrNameLst>
                                      </p:cBhvr>
                                      <p:tavLst>
                                        <p:tav tm="0">
                                          <p:val>
                                            <p:fltVal val="0"/>
                                          </p:val>
                                        </p:tav>
                                        <p:tav tm="100000">
                                          <p:val>
                                            <p:strVal val="#ppt_w"/>
                                          </p:val>
                                        </p:tav>
                                      </p:tavLst>
                                    </p:anim>
                                    <p:anim calcmode="lin" valueType="num">
                                      <p:cBhvr>
                                        <p:cTn id="10" dur="3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259260" y="3572743"/>
            <a:ext cx="9577064" cy="1368425"/>
          </a:xfrm>
          <a:prstGeom prst="roundRect">
            <a:avLst/>
          </a:prstGeom>
          <a:blipFill>
            <a:blip r:embed="rId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0" y="175624"/>
            <a:ext cx="1026075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altLang="zh-CN"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4.4  </a:t>
            </a:r>
            <a:r>
              <a:rPr lang="zh-CN" altLang="en-US"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闭环零极点分布与阶跃响应的关系</a:t>
            </a:r>
            <a:endParaRPr lang="zh-CN" altLang="en-US"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 name="矩形 2"/>
          <p:cNvSpPr/>
          <p:nvPr/>
        </p:nvSpPr>
        <p:spPr>
          <a:xfrm>
            <a:off x="1259260" y="1413078"/>
            <a:ext cx="9577064"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57200" indent="-457200">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系统稳定则必须使所有的闭环极点位于</a:t>
            </a:r>
            <a:r>
              <a:rPr lang="en-US" altLang="zh-CN" sz="2800" b="1" dirty="0" err="1">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xy</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轴的左半平面</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 name="矩形 3"/>
          <p:cNvSpPr/>
          <p:nvPr/>
        </p:nvSpPr>
        <p:spPr>
          <a:xfrm>
            <a:off x="1271464" y="2276475"/>
            <a:ext cx="9577064" cy="9540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系统快速性好，则应使阶跃响应式中的每个瞬态分量      衰减得快</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1990"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41991" name="对象 5"/>
          <p:cNvGraphicFramePr>
            <a:graphicFrameLocks noChangeAspect="1"/>
          </p:cNvGraphicFramePr>
          <p:nvPr/>
        </p:nvGraphicFramePr>
        <p:xfrm>
          <a:off x="3432176" y="2670176"/>
          <a:ext cx="1008063" cy="614363"/>
        </p:xfrm>
        <a:graphic>
          <a:graphicData uri="http://schemas.openxmlformats.org/presentationml/2006/ole">
            <mc:AlternateContent xmlns:mc="http://schemas.openxmlformats.org/markup-compatibility/2006">
              <mc:Choice xmlns:v="urn:schemas-microsoft-com:vml" Requires="v">
                <p:oleObj spid="_x0000_s29704" name="公式" r:id="rId2" imgW="393700" imgH="241300" progId="Equation.3">
                  <p:embed/>
                </p:oleObj>
              </mc:Choice>
              <mc:Fallback>
                <p:oleObj name="公式" r:id="rId2" imgW="393700" imgH="241300" progId="Equation.3">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2670176"/>
                        <a:ext cx="100806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2" name="Picture 3"/>
          <p:cNvPicPr>
            <a:picLocks noChangeAspect="1" noChangeArrowheads="1"/>
          </p:cNvPicPr>
          <p:nvPr/>
        </p:nvPicPr>
        <p:blipFill>
          <a:blip r:embed="rId4">
            <a:extLst>
              <a:ext uri="{28A0092B-C50C-407E-A947-70E740481C1C}">
                <a14:useLocalDpi xmlns:a14="http://schemas.microsoft.com/office/drawing/2010/main" val="0"/>
              </a:ext>
            </a:extLst>
          </a:blip>
          <a:srcRect r="51703"/>
          <a:stretch>
            <a:fillRect/>
          </a:stretch>
        </p:blipFill>
        <p:spPr bwMode="auto">
          <a:xfrm>
            <a:off x="2693194" y="3230563"/>
            <a:ext cx="69850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矩形 6"/>
          <p:cNvSpPr>
            <a:spLocks noChangeArrowheads="1"/>
          </p:cNvSpPr>
          <p:nvPr/>
        </p:nvSpPr>
        <p:spPr bwMode="auto">
          <a:xfrm>
            <a:off x="1907084" y="4276800"/>
            <a:ext cx="8532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tx1"/>
                </a:solidFill>
                <a:latin typeface="Times New Roman" panose="02020603050405020304" pitchFamily="18" charset="0"/>
              </a:rPr>
              <a:t>闭环零、极点应成对靠近，且闭环极点间的距离要大</a:t>
            </a:r>
            <a:endParaRPr lang="zh-CN" altLang="en-US" sz="2800" dirty="0">
              <a:solidFill>
                <a:schemeClr val="tx1"/>
              </a:solidFill>
              <a:latin typeface="Times New Roman" panose="02020603050405020304" pitchFamily="18" charset="0"/>
            </a:endParaRPr>
          </a:p>
        </p:txBody>
      </p:sp>
      <p:sp>
        <p:nvSpPr>
          <p:cNvPr id="9" name="矩形 8"/>
          <p:cNvSpPr/>
          <p:nvPr/>
        </p:nvSpPr>
        <p:spPr>
          <a:xfrm>
            <a:off x="1271464" y="5211217"/>
            <a:ext cx="9577064" cy="95408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系统平稳性好则要求复数极点最好设置在</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S</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平面中与负实轴成       夹角线附近</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1995" name="Rectangle 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41996" name="对象 10"/>
          <p:cNvGraphicFramePr>
            <a:graphicFrameLocks noChangeAspect="1"/>
          </p:cNvGraphicFramePr>
          <p:nvPr/>
        </p:nvGraphicFramePr>
        <p:xfrm>
          <a:off x="2639616" y="5635626"/>
          <a:ext cx="1152525" cy="476250"/>
        </p:xfrm>
        <a:graphic>
          <a:graphicData uri="http://schemas.openxmlformats.org/presentationml/2006/ole">
            <mc:AlternateContent xmlns:mc="http://schemas.openxmlformats.org/markup-compatibility/2006">
              <mc:Choice xmlns:v="urn:schemas-microsoft-com:vml" Requires="v">
                <p:oleObj spid="_x0000_s29705" name="公式" r:id="rId5" imgW="355600" imgH="203200" progId="Equation.3">
                  <p:embed/>
                </p:oleObj>
              </mc:Choice>
              <mc:Fallback>
                <p:oleObj name="公式" r:id="rId5" imgW="355600" imgH="203200" progId="Equation.3">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6" y="5635626"/>
                        <a:ext cx="1152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360" y="385500"/>
            <a:ext cx="4455066"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buFont typeface="Wingdings" panose="05000000000000000000" pitchFamily="2" charset="2"/>
              <a:buChar char="u"/>
              <a:defRPr/>
            </a:pPr>
            <a:r>
              <a:rPr lang="zh-CN" altLang="en-US" sz="32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主导极点与偶极子</a:t>
            </a:r>
            <a:endParaRPr lang="zh-CN" altLang="en-US" sz="3200" b="1" spc="5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 name="矩形 2"/>
          <p:cNvSpPr/>
          <p:nvPr/>
        </p:nvSpPr>
        <p:spPr>
          <a:xfrm>
            <a:off x="1272232" y="1755303"/>
            <a:ext cx="9000232" cy="954088"/>
          </a:xfrm>
          <a:prstGeom prst="rect">
            <a:avLst/>
          </a:prstGeom>
          <a:ln>
            <a:solidFill>
              <a:srgbClr val="FF0000"/>
            </a:solidFill>
          </a:ln>
        </p:spPr>
        <p:txBody>
          <a:bodyPr wrap="square">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离虚轴最近的一个（或一对）闭环极点对系统动态过程性能的影响最大</a:t>
            </a:r>
            <a:r>
              <a:rPr lang="en-US" altLang="zh-CN"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称之为</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主导极点</a:t>
            </a:r>
            <a:endPar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 name="矩形 3"/>
          <p:cNvSpPr/>
          <p:nvPr/>
        </p:nvSpPr>
        <p:spPr>
          <a:xfrm>
            <a:off x="1272232" y="3234853"/>
            <a:ext cx="9000232" cy="522288"/>
          </a:xfrm>
          <a:prstGeom prst="rect">
            <a:avLst/>
          </a:prstGeom>
          <a:ln>
            <a:solidFill>
              <a:srgbClr val="FF0000"/>
            </a:solidFill>
          </a:ln>
        </p:spPr>
        <p:txBody>
          <a:bodyPr wrap="square">
            <a:spAutoFit/>
          </a:bodyPr>
          <a:lstStyle/>
          <a:p>
            <a:pPr>
              <a:defRPr/>
            </a:pPr>
            <a:r>
              <a:rPr lang="zh-CN" altLang="en-US" sz="2800" b="1" spc="100"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一对靠得很近的闭环零极点称为</a:t>
            </a:r>
            <a:r>
              <a:rPr lang="zh-CN" altLang="en-US" sz="2800" b="1" spc="1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偶极子</a:t>
            </a:r>
            <a:endParaRPr lang="zh-CN" altLang="en-US" sz="2800" b="1" spc="100"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5" name="矩形 4"/>
          <p:cNvSpPr/>
          <p:nvPr/>
        </p:nvSpPr>
        <p:spPr>
          <a:xfrm>
            <a:off x="1272232" y="4419128"/>
            <a:ext cx="9000231" cy="954088"/>
          </a:xfrm>
          <a:prstGeom prst="rect">
            <a:avLst/>
          </a:prstGeom>
          <a:solidFill>
            <a:srgbClr val="FFFFCC"/>
          </a:solidFill>
        </p:spPr>
        <p:txBody>
          <a:bodyPr wrap="square">
            <a:spAutoFit/>
          </a:bodyPr>
          <a:lstStyle/>
          <a:p>
            <a:pPr>
              <a:defRPr/>
            </a:pPr>
            <a:r>
              <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有意识地在系统中加入适当的零点，以抵消对动态过程影响较大的不利极点</a:t>
            </a:r>
            <a:endParaRPr lang="zh-CN" altLang="en-US" sz="2800" b="1" dirty="0">
              <a:solidFill>
                <a:schemeClr val="dk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3"/>
          <p:cNvGraphicFramePr>
            <a:graphicFrameLocks noChangeAspect="1"/>
          </p:cNvGraphicFramePr>
          <p:nvPr/>
        </p:nvGraphicFramePr>
        <p:xfrm>
          <a:off x="1524001" y="1818506"/>
          <a:ext cx="2746375" cy="1905000"/>
        </p:xfrm>
        <a:graphic>
          <a:graphicData uri="http://schemas.openxmlformats.org/presentationml/2006/ole">
            <mc:AlternateContent xmlns:mc="http://schemas.openxmlformats.org/markup-compatibility/2006">
              <mc:Choice xmlns:v="urn:schemas-microsoft-com:vml" Requires="v">
                <p:oleObj spid="_x0000_s30737" name="VISIO" r:id="rId1" imgW="2747645" imgH="1905000" progId="Visio.Drawing.6">
                  <p:embed/>
                </p:oleObj>
              </mc:Choice>
              <mc:Fallback>
                <p:oleObj name="VISIO" r:id="rId1" imgW="2747645" imgH="1905000" progId="Visio.Drawing.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818506"/>
                        <a:ext cx="27463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Text Box 4"/>
          <p:cNvSpPr txBox="1">
            <a:spLocks noChangeArrowheads="1"/>
          </p:cNvSpPr>
          <p:nvPr/>
        </p:nvSpPr>
        <p:spPr bwMode="auto">
          <a:xfrm>
            <a:off x="839416" y="1027769"/>
            <a:ext cx="5495925" cy="51911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增加开环极点：重心向右移</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44036" name="Object 5"/>
          <p:cNvGraphicFramePr>
            <a:graphicFrameLocks noChangeAspect="1"/>
          </p:cNvGraphicFramePr>
          <p:nvPr/>
        </p:nvGraphicFramePr>
        <p:xfrm>
          <a:off x="4835526" y="1818506"/>
          <a:ext cx="2403475" cy="1905000"/>
        </p:xfrm>
        <a:graphic>
          <a:graphicData uri="http://schemas.openxmlformats.org/presentationml/2006/ole">
            <mc:AlternateContent xmlns:mc="http://schemas.openxmlformats.org/markup-compatibility/2006">
              <mc:Choice xmlns:v="urn:schemas-microsoft-com:vml" Requires="v">
                <p:oleObj spid="_x0000_s30738" name="VISIO" r:id="rId3" imgW="2404745" imgH="1905000" progId="Visio.Drawing.6">
                  <p:embed/>
                </p:oleObj>
              </mc:Choice>
              <mc:Fallback>
                <p:oleObj name="VISIO" r:id="rId3" imgW="2404745" imgH="190500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526" y="1818506"/>
                        <a:ext cx="24034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7" name="Object 6"/>
          <p:cNvGraphicFramePr>
            <a:graphicFrameLocks noChangeAspect="1"/>
          </p:cNvGraphicFramePr>
          <p:nvPr/>
        </p:nvGraphicFramePr>
        <p:xfrm>
          <a:off x="7497764" y="1589906"/>
          <a:ext cx="2865437" cy="2343150"/>
        </p:xfrm>
        <a:graphic>
          <a:graphicData uri="http://schemas.openxmlformats.org/presentationml/2006/ole">
            <mc:AlternateContent xmlns:mc="http://schemas.openxmlformats.org/markup-compatibility/2006">
              <mc:Choice xmlns:v="urn:schemas-microsoft-com:vml" Requires="v">
                <p:oleObj spid="_x0000_s30739" name="VISIO" r:id="rId5" imgW="2866390" imgH="2343785" progId="Visio.Drawing.6">
                  <p:embed/>
                </p:oleObj>
              </mc:Choice>
              <mc:Fallback>
                <p:oleObj name="VISIO" r:id="rId5" imgW="2866390" imgH="2343785"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764" y="1589906"/>
                        <a:ext cx="2865437"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7" name="Text Box 7"/>
          <p:cNvSpPr txBox="1">
            <a:spLocks noChangeArrowheads="1"/>
          </p:cNvSpPr>
          <p:nvPr/>
        </p:nvSpPr>
        <p:spPr bwMode="auto">
          <a:xfrm>
            <a:off x="839416" y="3850821"/>
            <a:ext cx="5927725" cy="5238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增加开环零点： 重心向左移</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44039" name="Object 8"/>
          <p:cNvGraphicFramePr>
            <a:graphicFrameLocks noChangeAspect="1"/>
          </p:cNvGraphicFramePr>
          <p:nvPr/>
        </p:nvGraphicFramePr>
        <p:xfrm>
          <a:off x="1861427" y="4615024"/>
          <a:ext cx="2403475" cy="1905000"/>
        </p:xfrm>
        <a:graphic>
          <a:graphicData uri="http://schemas.openxmlformats.org/presentationml/2006/ole">
            <mc:AlternateContent xmlns:mc="http://schemas.openxmlformats.org/markup-compatibility/2006">
              <mc:Choice xmlns:v="urn:schemas-microsoft-com:vml" Requires="v">
                <p:oleObj spid="_x0000_s30740" name="VISIO" r:id="rId7" imgW="2404745" imgH="1905000" progId="Visio.Drawing.6">
                  <p:embed/>
                </p:oleObj>
              </mc:Choice>
              <mc:Fallback>
                <p:oleObj name="VISIO" r:id="rId7" imgW="2404745" imgH="1905000" progId="Visio.Drawing.6">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427" y="4615024"/>
                        <a:ext cx="24034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0" name="Object 9"/>
          <p:cNvGraphicFramePr>
            <a:graphicFrameLocks noChangeAspect="1"/>
          </p:cNvGraphicFramePr>
          <p:nvPr/>
        </p:nvGraphicFramePr>
        <p:xfrm>
          <a:off x="5177667" y="4638675"/>
          <a:ext cx="3146425" cy="1905000"/>
        </p:xfrm>
        <a:graphic>
          <a:graphicData uri="http://schemas.openxmlformats.org/presentationml/2006/ole">
            <mc:AlternateContent xmlns:mc="http://schemas.openxmlformats.org/markup-compatibility/2006">
              <mc:Choice xmlns:v="urn:schemas-microsoft-com:vml" Requires="v">
                <p:oleObj spid="_x0000_s30741" name="VISIO" r:id="rId8" imgW="3147060" imgH="1905000" progId="Visio.Drawing.6">
                  <p:embed/>
                </p:oleObj>
              </mc:Choice>
              <mc:Fallback>
                <p:oleObj name="VISIO" r:id="rId8" imgW="3147060" imgH="1905000" progId="Visio.Drawing.6">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7667" y="4638675"/>
                        <a:ext cx="31464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795" y="120791"/>
            <a:ext cx="8532812" cy="646331"/>
          </a:xfrm>
          <a:prstGeom prst="rect">
            <a:avLst/>
          </a:prstGeom>
        </p:spPr>
        <p:txBody>
          <a:bodyPr>
            <a:spAutoFit/>
          </a:bodyPr>
          <a:lstStyle/>
          <a:p>
            <a:pPr>
              <a:defRPr/>
            </a:pPr>
            <a:r>
              <a:rPr lang="en-US" altLang="zh-CN"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4.5 </a:t>
            </a:r>
            <a:r>
              <a:rPr lang="zh-CN" altLang="en-US"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开环零极点分布对根轨迹的影响</a:t>
            </a:r>
            <a:endParaRPr lang="zh-CN" altLang="en-US" sz="36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268066" y="4710386"/>
            <a:ext cx="6484937" cy="1169988"/>
          </a:xfrm>
          <a:prstGeom prst="roundRect">
            <a:avLst/>
          </a:prstGeom>
          <a:blipFill>
            <a:blip r:embed="rId1"/>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626" name="Text Box 3"/>
          <p:cNvSpPr txBox="1">
            <a:spLocks noChangeArrowheads="1"/>
          </p:cNvSpPr>
          <p:nvPr/>
        </p:nvSpPr>
        <p:spPr bwMode="auto">
          <a:xfrm>
            <a:off x="1349375" y="1092475"/>
            <a:ext cx="8458200" cy="946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u"/>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增加开环偶极子： 在原点附近增加开环偶极子，系统的动态性能变化不大，稳态性能得到提高</a:t>
            </a:r>
            <a:endParaRPr lang="zh-CN" altLang="en-US" sz="2800" dirty="0"/>
          </a:p>
        </p:txBody>
      </p:sp>
      <p:grpSp>
        <p:nvGrpSpPr>
          <p:cNvPr id="45060" name="Group 11"/>
          <p:cNvGrpSpPr/>
          <p:nvPr/>
        </p:nvGrpSpPr>
        <p:grpSpPr bwMode="auto">
          <a:xfrm>
            <a:off x="1349375" y="2060848"/>
            <a:ext cx="8809038" cy="3819525"/>
            <a:chOff x="67" y="1248"/>
            <a:chExt cx="5549" cy="2406"/>
          </a:xfrm>
        </p:grpSpPr>
        <p:graphicFrame>
          <p:nvGraphicFramePr>
            <p:cNvPr id="45062" name="Object 6"/>
            <p:cNvGraphicFramePr>
              <a:graphicFrameLocks noChangeAspect="1"/>
            </p:cNvGraphicFramePr>
            <p:nvPr/>
          </p:nvGraphicFramePr>
          <p:xfrm>
            <a:off x="67" y="1248"/>
            <a:ext cx="1805" cy="1476"/>
          </p:xfrm>
          <a:graphic>
            <a:graphicData uri="http://schemas.openxmlformats.org/presentationml/2006/ole">
              <mc:AlternateContent xmlns:mc="http://schemas.openxmlformats.org/markup-compatibility/2006">
                <mc:Choice xmlns:v="urn:schemas-microsoft-com:vml" Requires="v">
                  <p:oleObj spid="_x0000_s31755" name="VISIO" r:id="rId2" imgW="2866390" imgH="2343785" progId="Visio.Drawing.6">
                    <p:embed/>
                  </p:oleObj>
                </mc:Choice>
                <mc:Fallback>
                  <p:oleObj name="VISIO" r:id="rId2" imgW="2866390" imgH="2343785" progId="Visio.Drawing.6">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 y="1248"/>
                          <a:ext cx="1805" cy="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7"/>
            <p:cNvGraphicFramePr>
              <a:graphicFrameLocks noChangeAspect="1"/>
            </p:cNvGraphicFramePr>
            <p:nvPr/>
          </p:nvGraphicFramePr>
          <p:xfrm>
            <a:off x="2016" y="1524"/>
            <a:ext cx="1811" cy="1020"/>
          </p:xfrm>
          <a:graphic>
            <a:graphicData uri="http://schemas.openxmlformats.org/presentationml/2006/ole">
              <mc:AlternateContent xmlns:mc="http://schemas.openxmlformats.org/markup-compatibility/2006">
                <mc:Choice xmlns:v="urn:schemas-microsoft-com:vml" Requires="v">
                  <p:oleObj spid="_x0000_s31756" name="VISIO" r:id="rId4" imgW="2875915" imgH="1619885" progId="Visio.Drawing.6">
                    <p:embed/>
                  </p:oleObj>
                </mc:Choice>
                <mc:Fallback>
                  <p:oleObj name="VISIO" r:id="rId4" imgW="2875915" imgH="1619885" progId="Visio.Drawing.6">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1524"/>
                          <a:ext cx="1811" cy="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4" name="Object 8"/>
            <p:cNvGraphicFramePr>
              <a:graphicFrameLocks noChangeAspect="1"/>
            </p:cNvGraphicFramePr>
            <p:nvPr/>
          </p:nvGraphicFramePr>
          <p:xfrm>
            <a:off x="4128" y="1440"/>
            <a:ext cx="1488" cy="1190"/>
          </p:xfrm>
          <a:graphic>
            <a:graphicData uri="http://schemas.openxmlformats.org/presentationml/2006/ole">
              <mc:AlternateContent xmlns:mc="http://schemas.openxmlformats.org/markup-compatibility/2006">
                <mc:Choice xmlns:v="urn:schemas-microsoft-com:vml" Requires="v">
                  <p:oleObj spid="_x0000_s31757" name="Equation" r:id="rId6" imgW="1078865" imgH="862965" progId="Equation.3">
                    <p:embed/>
                  </p:oleObj>
                </mc:Choice>
                <mc:Fallback>
                  <p:oleObj name="Equation" r:id="rId6" imgW="1078865" imgH="86296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1440"/>
                          <a:ext cx="1488" cy="1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2" name="Text Box 9"/>
            <p:cNvSpPr txBox="1">
              <a:spLocks noChangeArrowheads="1"/>
            </p:cNvSpPr>
            <p:nvPr/>
          </p:nvSpPr>
          <p:spPr bwMode="auto">
            <a:xfrm>
              <a:off x="720" y="2917"/>
              <a:ext cx="3936"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根轨迹局限</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 </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(1)</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无闭环零点信息</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endParaRPr>
            </a:p>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            </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(2)</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Wingdings" panose="05000000000000000000" pitchFamily="2" charset="2"/>
                </a:rPr>
                <a:t>表达稳态误差不直观</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pSp>
      <p:sp>
        <p:nvSpPr>
          <p:cNvPr id="3" name="矩形 2"/>
          <p:cNvSpPr/>
          <p:nvPr/>
        </p:nvSpPr>
        <p:spPr>
          <a:xfrm>
            <a:off x="3431704" y="5924820"/>
            <a:ext cx="4157662" cy="523875"/>
          </a:xfrm>
          <a:prstGeom prst="rect">
            <a:avLst/>
          </a:prstGeom>
        </p:spPr>
        <p:txBody>
          <a:bodyPr wrap="none">
            <a:spAutoFit/>
          </a:bodyPr>
          <a:lstStyle/>
          <a:p>
            <a:pPr>
              <a:spcBef>
                <a:spcPct val="20000"/>
              </a:spcBef>
              <a:defRPr/>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学习用</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MATLAB</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绘制根轨迹</a:t>
            </a:r>
            <a:endParaRPr lang="zh-CN" altLang="en-US" sz="28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59569" y="782987"/>
            <a:ext cx="2976425" cy="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91480" y="207364"/>
            <a:ext cx="7040710" cy="523220"/>
          </a:xfrm>
          <a:prstGeom prst="rect">
            <a:avLst/>
          </a:prstGeom>
        </p:spPr>
        <p:txBody>
          <a:bodyPr wrap="none">
            <a:spAutoFit/>
          </a:bodyPr>
          <a:lstStyle/>
          <a:p>
            <a:pPr>
              <a:defRPr/>
            </a:pPr>
            <a:r>
              <a:rPr lang="en-US" altLang="zh-CN" sz="2800" b="1" dirty="0">
                <a:solidFill>
                  <a:srgbClr val="FF0000"/>
                </a:solidFill>
                <a:latin typeface="楷体" panose="02010609060101010101" pitchFamily="49" charset="-122"/>
                <a:ea typeface="楷体" panose="02010609060101010101" pitchFamily="49" charset="-122"/>
              </a:rPr>
              <a:t>4.4 </a:t>
            </a:r>
            <a:r>
              <a:rPr lang="zh-CN" altLang="en-US" sz="2800" b="1" dirty="0">
                <a:solidFill>
                  <a:srgbClr val="FF0000"/>
                </a:solidFill>
                <a:latin typeface="楷体" panose="02010609060101010101" pitchFamily="49" charset="-122"/>
                <a:ea typeface="楷体" panose="02010609060101010101" pitchFamily="49" charset="-122"/>
              </a:rPr>
              <a:t>系统闭环零极点分布和阶跃响应的关系</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7" name="Text Box 27"/>
          <p:cNvSpPr txBox="1">
            <a:spLocks noChangeArrowheads="1"/>
          </p:cNvSpPr>
          <p:nvPr/>
        </p:nvSpPr>
        <p:spPr bwMode="auto">
          <a:xfrm>
            <a:off x="767408" y="1556792"/>
            <a:ext cx="10945216" cy="31208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buNone/>
            </a:pPr>
            <a:r>
              <a:rPr lang="en-US" altLang="zh-CN" b="1" dirty="0">
                <a:solidFill>
                  <a:schemeClr val="tx1"/>
                </a:solidFill>
                <a:latin typeface="楷体" panose="02010609060101010101" pitchFamily="49" charset="-122"/>
                <a:ea typeface="楷体" panose="02010609060101010101" pitchFamily="49" charset="-122"/>
              </a:rPr>
              <a:t>1.</a:t>
            </a:r>
            <a:r>
              <a:rPr lang="zh-CN" altLang="en-US" b="1" dirty="0">
                <a:solidFill>
                  <a:schemeClr val="tx1"/>
                </a:solidFill>
                <a:latin typeface="楷体" panose="02010609060101010101" pitchFamily="49" charset="-122"/>
                <a:ea typeface="楷体" panose="02010609060101010101" pitchFamily="49" charset="-122"/>
              </a:rPr>
              <a:t>下列描述错误的是（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a:buNone/>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要求系统稳定，则必须使所有的闭环极点位于 </a:t>
            </a:r>
            <a:r>
              <a:rPr lang="en-US" altLang="zh-CN" b="1" dirty="0">
                <a:solidFill>
                  <a:srgbClr val="0033CC"/>
                </a:solidFill>
                <a:latin typeface="楷体" panose="02010609060101010101" pitchFamily="49" charset="-122"/>
                <a:ea typeface="楷体" panose="02010609060101010101" pitchFamily="49" charset="-122"/>
              </a:rPr>
              <a:t>s </a:t>
            </a:r>
            <a:r>
              <a:rPr lang="zh-CN" altLang="en-US" b="1" dirty="0">
                <a:solidFill>
                  <a:srgbClr val="0033CC"/>
                </a:solidFill>
                <a:latin typeface="楷体" panose="02010609060101010101" pitchFamily="49" charset="-122"/>
                <a:ea typeface="楷体" panose="02010609060101010101" pitchFamily="49" charset="-122"/>
              </a:rPr>
              <a:t>的左半平面</a:t>
            </a:r>
            <a:r>
              <a:rPr lang="en-US" altLang="zh-CN" b="1" dirty="0">
                <a:solidFill>
                  <a:srgbClr val="0033CC"/>
                </a:solidFill>
                <a:latin typeface="楷体" panose="02010609060101010101" pitchFamily="49" charset="-122"/>
                <a:ea typeface="楷体" panose="02010609060101010101" pitchFamily="49" charset="-122"/>
              </a:rPr>
              <a:t>.</a:t>
            </a:r>
            <a:endParaRPr lang="en-US" altLang="zh-CN" b="1" dirty="0">
              <a:solidFill>
                <a:srgbClr val="0033CC"/>
              </a:solidFill>
              <a:latin typeface="楷体" panose="02010609060101010101" pitchFamily="49" charset="-122"/>
              <a:ea typeface="楷体" panose="02010609060101010101" pitchFamily="49" charset="-122"/>
            </a:endParaRPr>
          </a:p>
          <a:p>
            <a:pPr>
              <a:buNone/>
            </a:pP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要求系统快速性好，闭环零点与闭环极点应该成对的靠近。 </a:t>
            </a:r>
            <a:endParaRPr lang="en-US" altLang="zh-CN" b="1" dirty="0">
              <a:solidFill>
                <a:srgbClr val="0033CC"/>
              </a:solidFill>
              <a:latin typeface="楷体" panose="02010609060101010101" pitchFamily="49" charset="-122"/>
              <a:ea typeface="楷体" panose="02010609060101010101" pitchFamily="49" charset="-122"/>
            </a:endParaRPr>
          </a:p>
          <a:p>
            <a:pPr>
              <a:lnSpc>
                <a:spcPct val="110000"/>
              </a:lnSpc>
              <a:buNone/>
            </a:pP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要求系统平稳性好</a:t>
            </a:r>
            <a:r>
              <a:rPr lang="en-US" altLang="zh-CN" b="1" dirty="0">
                <a:solidFill>
                  <a:srgbClr val="0033CC"/>
                </a:solidFill>
                <a:latin typeface="楷体" panose="02010609060101010101" pitchFamily="49" charset="-122"/>
                <a:ea typeface="楷体" panose="02010609060101010101" pitchFamily="49" charset="-122"/>
              </a:rPr>
              <a:t>, </a:t>
            </a:r>
            <a:r>
              <a:rPr lang="zh-CN" altLang="en-US" b="1" dirty="0">
                <a:solidFill>
                  <a:srgbClr val="0033CC"/>
                </a:solidFill>
                <a:latin typeface="楷体" panose="02010609060101010101" pitchFamily="49" charset="-122"/>
                <a:ea typeface="楷体" panose="02010609060101010101" pitchFamily="49" charset="-122"/>
              </a:rPr>
              <a:t>则要求复数极点最好设置在</a:t>
            </a:r>
            <a:r>
              <a:rPr lang="en-US" altLang="zh-CN" b="1" dirty="0">
                <a:solidFill>
                  <a:srgbClr val="0033CC"/>
                </a:solidFill>
                <a:latin typeface="楷体" panose="02010609060101010101" pitchFamily="49" charset="-122"/>
                <a:ea typeface="楷体" panose="02010609060101010101" pitchFamily="49" charset="-122"/>
              </a:rPr>
              <a:t>s</a:t>
            </a:r>
            <a:r>
              <a:rPr lang="zh-CN" altLang="en-US" b="1" dirty="0">
                <a:solidFill>
                  <a:srgbClr val="0033CC"/>
                </a:solidFill>
                <a:latin typeface="楷体" panose="02010609060101010101" pitchFamily="49" charset="-122"/>
                <a:ea typeface="楷体" panose="02010609060101010101" pitchFamily="49" charset="-122"/>
              </a:rPr>
              <a:t>平面中与负实轴成</a:t>
            </a:r>
            <a:r>
              <a:rPr lang="en-US" altLang="zh-CN" b="1" dirty="0">
                <a:solidFill>
                  <a:srgbClr val="0033CC"/>
                </a:solidFill>
                <a:latin typeface="楷体" panose="02010609060101010101" pitchFamily="49" charset="-122"/>
                <a:ea typeface="楷体" panose="02010609060101010101" pitchFamily="49" charset="-122"/>
              </a:rPr>
              <a:t>±45°</a:t>
            </a:r>
            <a:r>
              <a:rPr lang="zh-CN" altLang="en-US" b="1" dirty="0">
                <a:solidFill>
                  <a:srgbClr val="0033CC"/>
                </a:solidFill>
                <a:latin typeface="楷体" panose="02010609060101010101" pitchFamily="49" charset="-122"/>
                <a:ea typeface="楷体" panose="02010609060101010101" pitchFamily="49" charset="-122"/>
              </a:rPr>
              <a:t>夹角线附近</a:t>
            </a:r>
            <a:r>
              <a:rPr lang="en-US" altLang="zh-CN" b="1" dirty="0">
                <a:solidFill>
                  <a:srgbClr val="0033CC"/>
                </a:solidFill>
                <a:latin typeface="楷体" panose="02010609060101010101" pitchFamily="49" charset="-122"/>
                <a:ea typeface="楷体" panose="02010609060101010101" pitchFamily="49" charset="-122"/>
              </a:rPr>
              <a:t>.</a:t>
            </a:r>
            <a:endParaRPr lang="en-US" altLang="zh-CN" b="1" dirty="0">
              <a:solidFill>
                <a:srgbClr val="0033CC"/>
              </a:solidFill>
              <a:latin typeface="楷体" panose="02010609060101010101" pitchFamily="49" charset="-122"/>
              <a:ea typeface="楷体" panose="02010609060101010101" pitchFamily="49" charset="-122"/>
            </a:endParaRPr>
          </a:p>
          <a:p>
            <a:pPr>
              <a:spcBef>
                <a:spcPts val="0"/>
              </a:spcBef>
              <a:buNone/>
            </a:pPr>
            <a:r>
              <a:rPr lang="en-US" altLang="zh-CN" b="1" dirty="0">
                <a:solidFill>
                  <a:srgbClr val="0033CC"/>
                </a:solidFill>
                <a:latin typeface="楷体" panose="02010609060101010101" pitchFamily="49" charset="-122"/>
                <a:ea typeface="楷体" panose="02010609060101010101" pitchFamily="49" charset="-122"/>
              </a:rPr>
              <a:t>D. </a:t>
            </a:r>
            <a:r>
              <a:rPr lang="zh-CN" altLang="en-US" b="1" dirty="0">
                <a:solidFill>
                  <a:srgbClr val="0033CC"/>
                </a:solidFill>
                <a:latin typeface="楷体" panose="02010609060101010101" pitchFamily="49" charset="-122"/>
                <a:ea typeface="楷体" panose="02010609060101010101" pitchFamily="49" charset="-122"/>
              </a:rPr>
              <a:t>要求系统快速性好，闭环极点间的距离要小。</a:t>
            </a:r>
            <a:endParaRPr lang="zh-CN" altLang="en-US" b="1" dirty="0">
              <a:solidFill>
                <a:srgbClr val="0033CC"/>
              </a:solidFill>
              <a:latin typeface="楷体" panose="02010609060101010101" pitchFamily="49" charset="-122"/>
              <a:ea typeface="楷体" panose="02010609060101010101" pitchFamily="49" charset="-122"/>
            </a:endParaRPr>
          </a:p>
          <a:p>
            <a:pPr>
              <a:buNone/>
            </a:pPr>
            <a:endParaRPr lang="zh-CN" altLang="zh-CN" b="1" dirty="0">
              <a:solidFill>
                <a:srgbClr val="0033CC"/>
              </a:solidFill>
              <a:latin typeface="黑体" panose="02010609060101010101" pitchFamily="2" charset="-122"/>
              <a:ea typeface="黑体" panose="02010609060101010101" pitchFamily="2" charset="-122"/>
            </a:endParaRPr>
          </a:p>
        </p:txBody>
      </p:sp>
      <p:sp>
        <p:nvSpPr>
          <p:cNvPr id="8" name="Text Box 27"/>
          <p:cNvSpPr txBox="1">
            <a:spLocks noChangeArrowheads="1"/>
          </p:cNvSpPr>
          <p:nvPr/>
        </p:nvSpPr>
        <p:spPr bwMode="auto">
          <a:xfrm>
            <a:off x="767408" y="4186563"/>
            <a:ext cx="11568608" cy="111376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a:solidFill>
                  <a:schemeClr val="tx1"/>
                </a:solidFill>
                <a:latin typeface="楷体" panose="02010609060101010101" pitchFamily="49" charset="-122"/>
                <a:ea typeface="楷体" panose="02010609060101010101" pitchFamily="49" charset="-122"/>
              </a:rPr>
              <a:t>2.</a:t>
            </a:r>
            <a:r>
              <a:rPr lang="zh-CN" altLang="en-US" b="1" dirty="0">
                <a:solidFill>
                  <a:schemeClr val="tx1"/>
                </a:solidFill>
                <a:latin typeface="楷体" panose="02010609060101010101" pitchFamily="49" charset="-122"/>
                <a:ea typeface="楷体" panose="02010609060101010101" pitchFamily="49" charset="-122"/>
              </a:rPr>
              <a:t>对系统动态过程性能影响较大的点为（ </a:t>
            </a:r>
            <a:r>
              <a:rPr lang="en-US" altLang="zh-CN" b="1" dirty="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a:solidFill>
                  <a:srgbClr val="0033CC"/>
                </a:solidFill>
                <a:latin typeface="楷体" panose="02010609060101010101" pitchFamily="49" charset="-122"/>
                <a:ea typeface="楷体" panose="02010609060101010101" pitchFamily="49" charset="-122"/>
              </a:rPr>
              <a:t>A.</a:t>
            </a:r>
            <a:r>
              <a:rPr lang="zh-CN" altLang="en-US" b="1" dirty="0">
                <a:solidFill>
                  <a:srgbClr val="0033CC"/>
                </a:solidFill>
                <a:latin typeface="楷体" panose="02010609060101010101" pitchFamily="49" charset="-122"/>
                <a:ea typeface="楷体" panose="02010609060101010101" pitchFamily="49" charset="-122"/>
              </a:rPr>
              <a:t>开环零点			</a:t>
            </a:r>
            <a:r>
              <a:rPr lang="en-US" altLang="zh-CN" b="1" dirty="0">
                <a:solidFill>
                  <a:srgbClr val="0033CC"/>
                </a:solidFill>
                <a:latin typeface="楷体" panose="02010609060101010101" pitchFamily="49" charset="-122"/>
                <a:ea typeface="楷体" panose="02010609060101010101" pitchFamily="49" charset="-122"/>
              </a:rPr>
              <a:t>B.</a:t>
            </a:r>
            <a:r>
              <a:rPr lang="zh-CN" altLang="en-US" b="1" dirty="0">
                <a:solidFill>
                  <a:srgbClr val="0033CC"/>
                </a:solidFill>
                <a:latin typeface="楷体" panose="02010609060101010101" pitchFamily="49" charset="-122"/>
                <a:ea typeface="楷体" panose="02010609060101010101" pitchFamily="49" charset="-122"/>
              </a:rPr>
              <a:t>开环极点			</a:t>
            </a:r>
            <a:r>
              <a:rPr lang="en-US" altLang="zh-CN" b="1" dirty="0">
                <a:solidFill>
                  <a:srgbClr val="0033CC"/>
                </a:solidFill>
                <a:latin typeface="楷体" panose="02010609060101010101" pitchFamily="49" charset="-122"/>
                <a:ea typeface="楷体" panose="02010609060101010101" pitchFamily="49" charset="-122"/>
              </a:rPr>
              <a:t>C.</a:t>
            </a:r>
            <a:r>
              <a:rPr lang="zh-CN" altLang="en-US" b="1" dirty="0">
                <a:solidFill>
                  <a:srgbClr val="0033CC"/>
                </a:solidFill>
                <a:latin typeface="楷体" panose="02010609060101010101" pitchFamily="49" charset="-122"/>
                <a:ea typeface="楷体" panose="02010609060101010101" pitchFamily="49" charset="-122"/>
              </a:rPr>
              <a:t>闭环零点			</a:t>
            </a:r>
            <a:r>
              <a:rPr lang="en-US" altLang="zh-CN" b="1" dirty="0">
                <a:solidFill>
                  <a:srgbClr val="0033CC"/>
                </a:solidFill>
                <a:latin typeface="楷体" panose="02010609060101010101" pitchFamily="49" charset="-122"/>
                <a:ea typeface="楷体" panose="02010609060101010101" pitchFamily="49" charset="-122"/>
              </a:rPr>
              <a:t>D.</a:t>
            </a:r>
            <a:r>
              <a:rPr lang="zh-CN" altLang="en-US" b="1" dirty="0">
                <a:solidFill>
                  <a:srgbClr val="0033CC"/>
                </a:solidFill>
                <a:latin typeface="楷体" panose="02010609060101010101" pitchFamily="49" charset="-122"/>
                <a:ea typeface="楷体" panose="02010609060101010101" pitchFamily="49" charset="-122"/>
              </a:rPr>
              <a:t>闭环极点</a:t>
            </a:r>
            <a:endParaRPr lang="zh-CN" altLang="en-US" b="1" dirty="0">
              <a:solidFill>
                <a:srgbClr val="0033CC"/>
              </a:solidFill>
              <a:latin typeface="楷体" panose="02010609060101010101" pitchFamily="49" charset="-122"/>
              <a:ea typeface="楷体" panose="02010609060101010101" pitchFamily="49" charset="-122"/>
            </a:endParaRPr>
          </a:p>
        </p:txBody>
      </p:sp>
      <p:sp>
        <p:nvSpPr>
          <p:cNvPr id="3" name="矩形 2"/>
          <p:cNvSpPr/>
          <p:nvPr/>
        </p:nvSpPr>
        <p:spPr>
          <a:xfrm>
            <a:off x="767408" y="764704"/>
            <a:ext cx="2664296" cy="79208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线上作答</a:t>
            </a:r>
            <a:endParaRPr lang="zh-CN" altLang="en-US" sz="2800" b="1"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ppt_x</p:attrName>
                                        </p:attrNameLst>
                                      </p:cBhvr>
                                      <p:tavLst>
                                        <p:tav tm="0">
                                          <p:val>
                                            <p:strVal val="#ppt_x+#ppt_w/2"/>
                                          </p:val>
                                        </p:tav>
                                        <p:tav tm="100000">
                                          <p:val>
                                            <p:strVal val="#ppt_x"/>
                                          </p:val>
                                        </p:tav>
                                      </p:tavLst>
                                    </p:anim>
                                    <p:anim calcmode="lin" valueType="num">
                                      <p:cBhvr>
                                        <p:cTn id="8" dur="300" fill="hold"/>
                                        <p:tgtEl>
                                          <p:spTgt spid="9"/>
                                        </p:tgtEl>
                                        <p:attrNameLst>
                                          <p:attrName>ppt_y</p:attrName>
                                        </p:attrNameLst>
                                      </p:cBhvr>
                                      <p:tavLst>
                                        <p:tav tm="0">
                                          <p:val>
                                            <p:strVal val="#ppt_y"/>
                                          </p:val>
                                        </p:tav>
                                        <p:tav tm="100000">
                                          <p:val>
                                            <p:strVal val="#ppt_y"/>
                                          </p:val>
                                        </p:tav>
                                      </p:tavLst>
                                    </p:anim>
                                    <p:anim calcmode="lin" valueType="num">
                                      <p:cBhvr>
                                        <p:cTn id="9" dur="300" fill="hold"/>
                                        <p:tgtEl>
                                          <p:spTgt spid="9"/>
                                        </p:tgtEl>
                                        <p:attrNameLst>
                                          <p:attrName>ppt_w</p:attrName>
                                        </p:attrNameLst>
                                      </p:cBhvr>
                                      <p:tavLst>
                                        <p:tav tm="0">
                                          <p:val>
                                            <p:fltVal val="0"/>
                                          </p:val>
                                        </p:tav>
                                        <p:tav tm="100000">
                                          <p:val>
                                            <p:strVal val="#ppt_w"/>
                                          </p:val>
                                        </p:tav>
                                      </p:tavLst>
                                    </p:anim>
                                    <p:anim calcmode="lin" valueType="num">
                                      <p:cBhvr>
                                        <p:cTn id="10" dur="3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1316764" y="2316591"/>
            <a:ext cx="9243732" cy="12954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系统某一参数由</a:t>
            </a:r>
            <a:r>
              <a:rPr kumimoji="0" lang="en-US" altLang="zh-CN" sz="2800" b="1" dirty="0">
                <a:effectLst>
                  <a:outerShdw blurRad="38100" dist="38100" dir="2700000" algn="tl">
                    <a:srgbClr val="000000">
                      <a:alpha val="43137"/>
                    </a:srgbClr>
                  </a:outerShdw>
                </a:effectLst>
                <a:ea typeface="黑体" panose="02010609060101010101" pitchFamily="2" charset="-122"/>
              </a:rPr>
              <a:t>0 → ∞</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变化时，闭环极点在 </a:t>
            </a:r>
            <a:r>
              <a:rPr kumimoji="0" lang="en-US" altLang="zh-CN" sz="2800" b="1" dirty="0">
                <a:effectLst>
                  <a:outerShdw blurRad="38100" dist="38100" dir="2700000" algn="tl">
                    <a:srgbClr val="000000">
                      <a:alpha val="43137"/>
                    </a:srgbClr>
                  </a:outerShdw>
                </a:effectLst>
                <a:ea typeface="黑体" panose="02010609060101010101" pitchFamily="2" charset="-122"/>
              </a:rPr>
              <a:t>s</a:t>
            </a:r>
            <a:r>
              <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平面相应变化所描绘出来的轨迹。</a:t>
            </a:r>
            <a:endParaRPr kumimoji="0"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 name="Text Box 5"/>
          <p:cNvSpPr txBox="1">
            <a:spLocks noChangeArrowheads="1"/>
          </p:cNvSpPr>
          <p:nvPr/>
        </p:nvSpPr>
        <p:spPr bwMode="auto">
          <a:xfrm>
            <a:off x="1352996" y="4789388"/>
            <a:ext cx="9243732" cy="94615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利用系统的开环传递函数的零极点分布来研究闭环系统的极点的分布。</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 name="矩形 3"/>
          <p:cNvSpPr/>
          <p:nvPr/>
        </p:nvSpPr>
        <p:spPr>
          <a:xfrm>
            <a:off x="623392" y="302060"/>
            <a:ext cx="6014393" cy="707886"/>
          </a:xfrm>
          <a:prstGeom prst="rect">
            <a:avLst/>
          </a:prstGeom>
        </p:spPr>
        <p:txBody>
          <a:bodyPr wrap="square">
            <a:spAutoFit/>
          </a:bodyPr>
          <a:lstStyle/>
          <a:p>
            <a:pPr>
              <a:defRPr/>
            </a:pPr>
            <a:r>
              <a:rPr lang="en-US" altLang="zh-CN"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4.1 </a:t>
            </a:r>
            <a:r>
              <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根轨迹法的基本概念 </a:t>
            </a:r>
            <a:endParaRPr lang="zh-CN" altLang="en-US" sz="4000" b="1" dirty="0">
              <a:solidFill>
                <a:srgbClr val="7030A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5125" name="矩形 4"/>
          <p:cNvSpPr>
            <a:spLocks noChangeArrowheads="1"/>
          </p:cNvSpPr>
          <p:nvPr/>
        </p:nvSpPr>
        <p:spPr bwMode="auto">
          <a:xfrm>
            <a:off x="2229296" y="3970239"/>
            <a:ext cx="5522888" cy="523875"/>
          </a:xfrm>
          <a:prstGeom prst="rect">
            <a:avLst/>
          </a:prstGeom>
          <a:noFill/>
          <a:ln w="9525">
            <a:solidFill>
              <a:srgbClr val="C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tx1"/>
                </a:solidFill>
                <a:latin typeface="黑体" panose="02010609060101010101" pitchFamily="2" charset="-122"/>
                <a:ea typeface="黑体" panose="02010609060101010101" pitchFamily="2" charset="-122"/>
              </a:rPr>
              <a:t> </a:t>
            </a:r>
            <a:r>
              <a:rPr lang="en-US" altLang="zh-CN" sz="2800" dirty="0">
                <a:solidFill>
                  <a:schemeClr val="tx1"/>
                </a:solidFill>
                <a:latin typeface="黑体" panose="02010609060101010101" pitchFamily="2" charset="-122"/>
                <a:ea typeface="黑体" panose="02010609060101010101" pitchFamily="2" charset="-122"/>
              </a:rPr>
              <a:t>(</a:t>
            </a:r>
            <a:r>
              <a:rPr lang="zh-CN" altLang="en-US" sz="2800" dirty="0">
                <a:solidFill>
                  <a:schemeClr val="tx1"/>
                </a:solidFill>
                <a:latin typeface="黑体" panose="02010609060101010101" pitchFamily="2" charset="-122"/>
                <a:ea typeface="黑体" panose="02010609060101010101" pitchFamily="2" charset="-122"/>
              </a:rPr>
              <a:t>一般以开环增益</a:t>
            </a:r>
            <a:r>
              <a:rPr lang="en-US" altLang="zh-CN" sz="2800" i="1" dirty="0">
                <a:solidFill>
                  <a:schemeClr val="tx1"/>
                </a:solidFill>
                <a:latin typeface="Times New Roman" panose="02020603050405020304" pitchFamily="18" charset="0"/>
                <a:ea typeface="黑体" panose="02010609060101010101" pitchFamily="2" charset="-122"/>
                <a:cs typeface="Times New Roman" panose="02020603050405020304" pitchFamily="18" charset="0"/>
              </a:rPr>
              <a:t>K</a:t>
            </a:r>
            <a:r>
              <a:rPr lang="zh-CN" altLang="en-US" sz="2800" dirty="0">
                <a:solidFill>
                  <a:schemeClr val="tx1"/>
                </a:solidFill>
                <a:latin typeface="黑体" panose="02010609060101010101" pitchFamily="2" charset="-122"/>
                <a:ea typeface="黑体" panose="02010609060101010101" pitchFamily="2" charset="-122"/>
              </a:rPr>
              <a:t>为变化参数</a:t>
            </a:r>
            <a:r>
              <a:rPr lang="en-US" altLang="zh-CN" sz="2800" dirty="0">
                <a:solidFill>
                  <a:schemeClr val="tx1"/>
                </a:solidFill>
                <a:latin typeface="黑体" panose="02010609060101010101" pitchFamily="2" charset="-122"/>
                <a:ea typeface="黑体" panose="02010609060101010101" pitchFamily="2" charset="-122"/>
              </a:rPr>
              <a:t>)</a:t>
            </a:r>
            <a:endParaRPr lang="zh-CN" altLang="en-US" sz="2800" dirty="0">
              <a:solidFill>
                <a:schemeClr val="tx1"/>
              </a:solidFill>
              <a:latin typeface="黑体" panose="02010609060101010101" pitchFamily="2" charset="-122"/>
              <a:ea typeface="黑体" panose="02010609060101010101" pitchFamily="2" charset="-122"/>
            </a:endParaRPr>
          </a:p>
        </p:txBody>
      </p:sp>
      <p:sp>
        <p:nvSpPr>
          <p:cNvPr id="5" name="矩形 4"/>
          <p:cNvSpPr/>
          <p:nvPr/>
        </p:nvSpPr>
        <p:spPr>
          <a:xfrm>
            <a:off x="1343472" y="1412776"/>
            <a:ext cx="2898775"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defRPr/>
            </a:pPr>
            <a:r>
              <a:rPr lang="en-US" altLang="zh-CN" sz="32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 </a:t>
            </a:r>
            <a:r>
              <a:rPr lang="zh-CN" altLang="en-US" sz="3200" b="1" dirty="0">
                <a:solidFill>
                  <a:prstClr val="black"/>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根轨迹概念</a:t>
            </a:r>
            <a:endParaRPr lang="zh-CN" altLang="en-US" dirty="0"/>
          </a:p>
        </p:txBody>
      </p:sp>
    </p:spTree>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71520" y="1049020"/>
            <a:ext cx="4973320" cy="77914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smtClean="0">
                <a:solidFill>
                  <a:srgbClr val="FF0000"/>
                </a:solidFill>
              </a:rPr>
              <a:t>对“神十”着陆速度持续精准</a:t>
            </a:r>
            <a:r>
              <a:rPr lang="zh-CN" altLang="en-US" b="1" dirty="0">
                <a:solidFill>
                  <a:srgbClr val="FF0000"/>
                </a:solidFill>
              </a:rPr>
              <a:t>的</a:t>
            </a:r>
            <a:r>
              <a:rPr lang="zh-CN" altLang="en-US" b="1" dirty="0" smtClean="0">
                <a:solidFill>
                  <a:srgbClr val="FF0000"/>
                </a:solidFill>
              </a:rPr>
              <a:t>控制作用下，其安全着陆的画面。</a:t>
            </a:r>
            <a:endParaRPr lang="zh-CN" altLang="en-US" b="1" dirty="0" smtClean="0">
              <a:solidFill>
                <a:srgbClr val="FF0000"/>
              </a:solidFill>
            </a:endParaRPr>
          </a:p>
        </p:txBody>
      </p:sp>
      <p:pic>
        <p:nvPicPr>
          <p:cNvPr id="11" name="图片 10"/>
          <p:cNvPicPr>
            <a:picLocks noChangeAspect="1"/>
          </p:cNvPicPr>
          <p:nvPr/>
        </p:nvPicPr>
        <p:blipFill>
          <a:blip r:embed="rId1"/>
          <a:stretch>
            <a:fillRect/>
          </a:stretch>
        </p:blipFill>
        <p:spPr>
          <a:xfrm>
            <a:off x="2063552" y="1844824"/>
            <a:ext cx="3790361" cy="4558630"/>
          </a:xfrm>
          <a:prstGeom prst="rect">
            <a:avLst/>
          </a:prstGeom>
        </p:spPr>
      </p:pic>
      <p:pic>
        <p:nvPicPr>
          <p:cNvPr id="12" name="图片 11" descr="t01dc69a123bfc6cfe7"/>
          <p:cNvPicPr>
            <a:picLocks noChangeAspect="1"/>
          </p:cNvPicPr>
          <p:nvPr/>
        </p:nvPicPr>
        <p:blipFill>
          <a:blip r:embed="rId2"/>
          <a:stretch>
            <a:fillRect/>
          </a:stretch>
        </p:blipFill>
        <p:spPr>
          <a:xfrm>
            <a:off x="6024245" y="1844675"/>
            <a:ext cx="3600450" cy="4542155"/>
          </a:xfrm>
          <a:prstGeom prst="rect">
            <a:avLst/>
          </a:prstGeom>
        </p:spPr>
      </p:pic>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135189" y="4005064"/>
            <a:ext cx="8137525" cy="17986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p>
        </p:txBody>
      </p:sp>
      <p:sp>
        <p:nvSpPr>
          <p:cNvPr id="2" name="圆角矩形 1"/>
          <p:cNvSpPr/>
          <p:nvPr/>
        </p:nvSpPr>
        <p:spPr>
          <a:xfrm>
            <a:off x="2135189" y="1341438"/>
            <a:ext cx="8137525" cy="100806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
        <p:nvSpPr>
          <p:cNvPr id="31746" name="Rectangle 2"/>
          <p:cNvSpPr>
            <a:spLocks noGrp="1" noChangeArrowheads="1"/>
          </p:cNvSpPr>
          <p:nvPr>
            <p:ph type="title"/>
          </p:nvPr>
        </p:nvSpPr>
        <p:spPr>
          <a:xfrm>
            <a:off x="479376" y="147688"/>
            <a:ext cx="7772400" cy="1143000"/>
          </a:xfrm>
        </p:spPr>
        <p:txBody>
          <a:bodyPr>
            <a:normAutofit/>
          </a:bodyPr>
          <a:lstStyle/>
          <a:p>
            <a:pPr>
              <a:defRPr/>
            </a:pPr>
            <a:r>
              <a:rPr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本 章 小 节</a:t>
            </a:r>
            <a:endParaRPr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28675" name="Rectangle 3"/>
          <p:cNvSpPr>
            <a:spLocks noGrp="1" noChangeArrowheads="1"/>
          </p:cNvSpPr>
          <p:nvPr>
            <p:ph idx="1"/>
          </p:nvPr>
        </p:nvSpPr>
        <p:spPr>
          <a:xfrm>
            <a:off x="2195514" y="1442938"/>
            <a:ext cx="8077200" cy="4578350"/>
          </a:xfrm>
        </p:spPr>
        <p:txBody>
          <a:bodyPr/>
          <a:lstStyle/>
          <a:p>
            <a:pPr eaLnBrk="1" hangingPunct="1">
              <a:buFont typeface="Arial" panose="020B0604020202020204" pitchFamily="34" charset="0"/>
              <a:buChar char="•"/>
              <a:defRPr/>
            </a:pP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掌握开环根轨迹增益</a:t>
            </a:r>
            <a:r>
              <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kg</a:t>
            </a: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（或开环比例系数</a:t>
            </a:r>
            <a:r>
              <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k</a:t>
            </a: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）变化时系统闭环根轨迹的绘制。</a:t>
            </a:r>
            <a:endPar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spcBef>
                <a:spcPts val="1200"/>
              </a:spcBef>
              <a:buFontTx/>
              <a:buNone/>
              <a:defRPr/>
            </a:pP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a:t>
            </a: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）根轨迹方程</a:t>
            </a:r>
            <a:endPar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buFontTx/>
              <a:buNone/>
              <a:defRPr/>
            </a:pP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a:t>
            </a: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）绘制根轨迹的基本法则</a:t>
            </a:r>
            <a:endPar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buFontTx/>
              <a:buNone/>
              <a:defRPr/>
            </a:pP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3</a:t>
            </a: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）根轨迹的分析</a:t>
            </a:r>
            <a:endPar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spcBef>
                <a:spcPts val="2400"/>
              </a:spcBef>
              <a:buFont typeface="Arial" panose="020B0604020202020204" pitchFamily="34" charset="0"/>
              <a:buChar char="•"/>
              <a:defRPr/>
            </a:pPr>
            <a:r>
              <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了解闭环零、极点的分布和系统阶跃响应的定性关系及系统根轨迹分析的基本思路，正确理解偶极子和主导极点等基本概念，会用主导极点的概念估算系统的性能指标</a:t>
            </a:r>
            <a:endParaRPr lang="zh-CN" altLang="en-US"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buFontTx/>
              <a:buNone/>
              <a:defRPr/>
            </a:pPr>
            <a:endParaRPr lang="en-US" altLang="zh-CN"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540000" y="4429760"/>
            <a:ext cx="4942840" cy="103378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defRPr/>
            </a:pPr>
            <a:endParaRPr lang="zh-CN" altLang="en-US"/>
          </a:p>
        </p:txBody>
      </p:sp>
      <p:sp>
        <p:nvSpPr>
          <p:cNvPr id="47107" name="Rectangle 4"/>
          <p:cNvSpPr>
            <a:spLocks noGrp="1" noChangeArrowheads="1"/>
          </p:cNvSpPr>
          <p:nvPr>
            <p:ph type="title"/>
          </p:nvPr>
        </p:nvSpPr>
        <p:spPr>
          <a:xfrm>
            <a:off x="2602230" y="1447902"/>
            <a:ext cx="7239000" cy="762000"/>
          </a:xfrm>
        </p:spPr>
        <p:txBody>
          <a:bodyPr/>
          <a:lstStyle/>
          <a:p>
            <a:pPr eaLnBrk="1" hangingPunct="1"/>
            <a:r>
              <a:rPr lang="zh-CN" altLang="en-US" sz="4000" b="1" dirty="0"/>
              <a:t>本次课程作业</a:t>
            </a:r>
            <a:endParaRPr lang="zh-CN" altLang="en-US" sz="4000" b="1" dirty="0"/>
          </a:p>
        </p:txBody>
      </p:sp>
      <p:sp>
        <p:nvSpPr>
          <p:cNvPr id="47108" name="Rectangle 10"/>
          <p:cNvSpPr>
            <a:spLocks noChangeArrowheads="1"/>
          </p:cNvSpPr>
          <p:nvPr/>
        </p:nvSpPr>
        <p:spPr bwMode="auto">
          <a:xfrm>
            <a:off x="1524000" y="1447801"/>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2"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2"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2"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9pPr>
          </a:lstStyle>
          <a:p>
            <a:pPr algn="ctr" eaLnBrk="1" hangingPunct="1">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6149" name="Rectangle 5"/>
          <p:cNvSpPr>
            <a:spLocks noChangeArrowheads="1"/>
          </p:cNvSpPr>
          <p:nvPr/>
        </p:nvSpPr>
        <p:spPr bwMode="auto">
          <a:xfrm>
            <a:off x="2602230" y="2261870"/>
            <a:ext cx="5943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buFont typeface="Wingdings" panose="05000000000000000000" pitchFamily="2" charset="2"/>
              <a:buChar char="Ø"/>
              <a:defRPr/>
            </a:pP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4-2</a:t>
            </a:r>
            <a:r>
              <a:rPr lang="zh-CN" altLang="en-US"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a:t>
            </a:r>
            <a:r>
              <a:rPr lang="zh-CN" altLang="en-US"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-11</a:t>
            </a:r>
            <a:r>
              <a:rPr lang="zh-CN" altLang="en-US"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4</a:t>
            </a:r>
            <a:r>
              <a:rPr lang="en-US" altLang="zh-CN"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-14</a:t>
            </a:r>
            <a:endParaRPr lang="zh-CN" altLang="en-US" sz="3600" dirty="0">
              <a:solidFill>
                <a:srgbClr val="EC1035"/>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47110" name="Rectangle 6"/>
          <p:cNvSpPr>
            <a:spLocks noChangeArrowheads="1"/>
          </p:cNvSpPr>
          <p:nvPr/>
        </p:nvSpPr>
        <p:spPr bwMode="auto">
          <a:xfrm>
            <a:off x="2602231" y="4701223"/>
            <a:ext cx="65246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2"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2"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2"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2" charset="-122"/>
              </a:defRPr>
            </a:lvl9pPr>
          </a:lstStyle>
          <a:p>
            <a:pPr algn="just" eaLnBrk="1" hangingPunct="1">
              <a:lnSpc>
                <a:spcPct val="90000"/>
              </a:lnSpc>
              <a:buClrTx/>
              <a:buSzTx/>
              <a:buFontTx/>
              <a:buNone/>
            </a:pPr>
            <a:r>
              <a:rPr lang="zh-CN" altLang="en-US" sz="4000">
                <a:solidFill>
                  <a:srgbClr val="002060"/>
                </a:solidFill>
                <a:latin typeface="Times New Roman" panose="02020603050405020304" pitchFamily="18" charset="0"/>
              </a:rPr>
              <a:t>预习频域分析的概念</a:t>
            </a:r>
            <a:endParaRPr lang="zh-CN" altLang="en-US" sz="4000">
              <a:solidFill>
                <a:srgbClr val="002060"/>
              </a:solidFill>
              <a:latin typeface="Times New Roman" panose="02020603050405020304" pitchFamily="18" charset="0"/>
            </a:endParaRP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
          <p:cNvSpPr>
            <a:spLocks noChangeArrowheads="1"/>
          </p:cNvSpPr>
          <p:nvPr/>
        </p:nvSpPr>
        <p:spPr bwMode="auto">
          <a:xfrm>
            <a:off x="6288411" y="2706915"/>
            <a:ext cx="2973388" cy="3543300"/>
          </a:xfrm>
          <a:prstGeom prst="rect">
            <a:avLst/>
          </a:prstGeom>
          <a:solidFill>
            <a:srgbClr val="CCECFF"/>
          </a:solidFill>
        </p:spPr>
        <p:style>
          <a:lnRef idx="1">
            <a:schemeClr val="accent4"/>
          </a:lnRef>
          <a:fillRef idx="2">
            <a:schemeClr val="accent4"/>
          </a:fillRef>
          <a:effectRef idx="1">
            <a:schemeClr val="accent4"/>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endParaRPr kumimoji="0" lang="zh-CN" altLang="en-US" sz="2800" b="1" baseline="500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36" name="Rectangle 4"/>
          <p:cNvSpPr>
            <a:spLocks noChangeArrowheads="1"/>
          </p:cNvSpPr>
          <p:nvPr/>
        </p:nvSpPr>
        <p:spPr bwMode="auto">
          <a:xfrm>
            <a:off x="551384" y="301852"/>
            <a:ext cx="5376665" cy="9144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kumimoji="0" lang="zh-CN" altLang="en-US" b="1" kern="0" dirty="0">
                <a:latin typeface="黑体" panose="02010609060101010101" pitchFamily="2" charset="-122"/>
                <a:ea typeface="黑体" panose="02010609060101010101" pitchFamily="2" charset="-122"/>
              </a:rPr>
              <a:t>例</a:t>
            </a:r>
            <a:r>
              <a:rPr kumimoji="0" lang="en-US" altLang="zh-CN" b="1" kern="0" dirty="0">
                <a:latin typeface="黑体" panose="02010609060101010101" pitchFamily="2" charset="-122"/>
                <a:ea typeface="黑体" panose="02010609060101010101" pitchFamily="2" charset="-122"/>
              </a:rPr>
              <a:t>1 </a:t>
            </a:r>
            <a:r>
              <a:rPr kumimoji="0" lang="zh-CN" altLang="en-US" b="1" kern="0" dirty="0">
                <a:latin typeface="黑体" panose="02010609060101010101" pitchFamily="2" charset="-122"/>
                <a:ea typeface="黑体" panose="02010609060101010101" pitchFamily="2" charset="-122"/>
              </a:rPr>
              <a:t>系统结构图如图所示，分析</a:t>
            </a:r>
            <a:r>
              <a:rPr kumimoji="0" lang="en-US" altLang="zh-CN" b="1" i="1" kern="0" dirty="0">
                <a:latin typeface="Symbol" panose="05050102010706020507" pitchFamily="18" charset="2"/>
                <a:ea typeface="黑体" panose="02010609060101010101" pitchFamily="2" charset="-122"/>
              </a:rPr>
              <a:t>l</a:t>
            </a:r>
            <a:r>
              <a:rPr kumimoji="0" lang="en-US" altLang="zh-CN" b="1" kern="0" dirty="0">
                <a:latin typeface="Symbol" panose="05050102010706020507" pitchFamily="18" charset="2"/>
                <a:ea typeface="黑体" panose="02010609060101010101" pitchFamily="2" charset="-122"/>
              </a:rPr>
              <a:t> </a:t>
            </a:r>
            <a:r>
              <a:rPr kumimoji="0" lang="zh-CN" altLang="en-US" b="1" kern="0" dirty="0">
                <a:latin typeface="黑体" panose="02010609060101010101" pitchFamily="2" charset="-122"/>
                <a:ea typeface="黑体" panose="02010609060101010101" pitchFamily="2" charset="-122"/>
              </a:rPr>
              <a:t>随开环增益</a:t>
            </a:r>
            <a:r>
              <a:rPr kumimoji="0" lang="en-US" altLang="zh-CN" b="1" i="1" kern="0" dirty="0">
                <a:ea typeface="黑体" panose="02010609060101010101" pitchFamily="2" charset="-122"/>
              </a:rPr>
              <a:t>K </a:t>
            </a:r>
            <a:r>
              <a:rPr kumimoji="0" lang="zh-CN" altLang="en-US" b="1" kern="0" dirty="0">
                <a:latin typeface="黑体" panose="02010609060101010101" pitchFamily="2" charset="-122"/>
                <a:ea typeface="黑体" panose="02010609060101010101" pitchFamily="2" charset="-122"/>
              </a:rPr>
              <a:t>变化的趋势。</a:t>
            </a:r>
            <a:r>
              <a:rPr kumimoji="0" lang="zh-CN" altLang="en-US" b="1" kern="0" dirty="0">
                <a:latin typeface="华文新魏" panose="02010800040101010101" pitchFamily="2" charset="-122"/>
                <a:ea typeface="华文新魏" panose="02010800040101010101" pitchFamily="2" charset="-122"/>
              </a:rPr>
              <a:t> </a:t>
            </a:r>
            <a:endParaRPr kumimoji="0" lang="zh-CN" altLang="en-US" b="1" kern="0" dirty="0">
              <a:latin typeface="华文新魏" panose="02010800040101010101" pitchFamily="2" charset="-122"/>
              <a:ea typeface="华文新魏" panose="02010800040101010101" pitchFamily="2" charset="-122"/>
            </a:endParaRPr>
          </a:p>
        </p:txBody>
      </p:sp>
      <p:graphicFrame>
        <p:nvGraphicFramePr>
          <p:cNvPr id="6151" name="Object 6"/>
          <p:cNvGraphicFramePr>
            <a:graphicFrameLocks noChangeAspect="1"/>
          </p:cNvGraphicFramePr>
          <p:nvPr/>
        </p:nvGraphicFramePr>
        <p:xfrm>
          <a:off x="5928049" y="1001144"/>
          <a:ext cx="3168650" cy="1385888"/>
        </p:xfrm>
        <a:graphic>
          <a:graphicData uri="http://schemas.openxmlformats.org/presentationml/2006/ole">
            <mc:AlternateContent xmlns:mc="http://schemas.openxmlformats.org/markup-compatibility/2006">
              <mc:Choice xmlns:v="urn:schemas-microsoft-com:vml" Requires="v">
                <p:oleObj spid="_x0000_s1098" name="位图图像" r:id="rId1" imgW="2657475" imgH="1162050" progId="Paint.Picture">
                  <p:embed/>
                </p:oleObj>
              </mc:Choice>
              <mc:Fallback>
                <p:oleObj name="位图图像" r:id="rId1" imgW="2657475" imgH="1162050" progId="Paint.Picture">
                  <p:embed/>
                  <p:pic>
                    <p:nvPicPr>
                      <p:cNvPr id="0" name="Object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8049" y="1001144"/>
                        <a:ext cx="31686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Rectangle 5"/>
          <p:cNvSpPr>
            <a:spLocks noChangeArrowheads="1"/>
          </p:cNvSpPr>
          <p:nvPr/>
        </p:nvSpPr>
        <p:spPr bwMode="auto">
          <a:xfrm>
            <a:off x="551384" y="1406752"/>
            <a:ext cx="609600" cy="412750"/>
          </a:xfrm>
          <a:prstGeom prst="rect">
            <a:avLst/>
          </a:prstGeom>
          <a:noFill/>
          <a:ln>
            <a:noFill/>
          </a:ln>
          <a:effectLst/>
          <a:extLst>
            <a:ext uri="{909E8E84-426E-40DD-AFC4-6F175D3DCCD1}">
              <a14:hiddenFill xmlns:a14="http://schemas.microsoft.com/office/drawing/2010/main">
                <a:gradFill rotWithShape="0">
                  <a:gsLst>
                    <a:gs pos="0">
                      <a:schemeClr val="accent2"/>
                    </a:gs>
                    <a:gs pos="50000">
                      <a:schemeClr val="accent2">
                        <a:gamma/>
                        <a:shade val="46275"/>
                        <a:invGamma/>
                      </a:schemeClr>
                    </a:gs>
                    <a:gs pos="100000">
                      <a:schemeClr val="accent2"/>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kumimoji="0" lang="zh-CN" altLang="en-US" b="1" kern="0" dirty="0">
                <a:solidFill>
                  <a:srgbClr val="000000"/>
                </a:solidFill>
                <a:latin typeface="黑体" panose="02010609060101010101" pitchFamily="2" charset="-122"/>
                <a:ea typeface="黑体" panose="02010609060101010101" pitchFamily="2" charset="-122"/>
              </a:rPr>
              <a:t>解</a:t>
            </a:r>
            <a:r>
              <a:rPr kumimoji="0" lang="en-US" altLang="zh-CN" b="1" kern="0" dirty="0">
                <a:solidFill>
                  <a:srgbClr val="000000"/>
                </a:solidFill>
                <a:latin typeface="黑体" panose="02010609060101010101" pitchFamily="2" charset="-122"/>
                <a:ea typeface="黑体" panose="02010609060101010101" pitchFamily="2" charset="-122"/>
              </a:rPr>
              <a:t>.</a:t>
            </a:r>
            <a:r>
              <a:rPr kumimoji="0" lang="en-US" altLang="zh-CN" b="1" kern="0" dirty="0">
                <a:solidFill>
                  <a:srgbClr val="FFFF00"/>
                </a:solidFill>
                <a:latin typeface="黑体" panose="02010609060101010101" pitchFamily="2" charset="-122"/>
                <a:ea typeface="黑体" panose="02010609060101010101" pitchFamily="2" charset="-122"/>
              </a:rPr>
              <a:t> </a:t>
            </a:r>
            <a:r>
              <a:rPr kumimoji="0" lang="en-US" altLang="zh-CN" b="1" kern="0" dirty="0">
                <a:solidFill>
                  <a:srgbClr val="FFFF00"/>
                </a:solidFill>
                <a:latin typeface="华文新魏" panose="02010800040101010101" pitchFamily="2" charset="-122"/>
                <a:ea typeface="华文新魏" panose="02010800040101010101" pitchFamily="2" charset="-122"/>
              </a:rPr>
              <a:t> </a:t>
            </a:r>
            <a:endParaRPr kumimoji="0" lang="en-US" altLang="zh-CN" b="1" kern="0" dirty="0">
              <a:solidFill>
                <a:srgbClr val="FFFF00"/>
              </a:solidFill>
              <a:latin typeface="华文新魏" panose="02010800040101010101" pitchFamily="2" charset="-122"/>
              <a:ea typeface="华文新魏" panose="02010800040101010101" pitchFamily="2" charset="-122"/>
            </a:endParaRPr>
          </a:p>
        </p:txBody>
      </p:sp>
      <p:graphicFrame>
        <p:nvGraphicFramePr>
          <p:cNvPr id="6153" name="Object 7"/>
          <p:cNvGraphicFramePr>
            <a:graphicFrameLocks noChangeAspect="1"/>
          </p:cNvGraphicFramePr>
          <p:nvPr/>
        </p:nvGraphicFramePr>
        <p:xfrm>
          <a:off x="1234009" y="1332140"/>
          <a:ext cx="4024312" cy="858838"/>
        </p:xfrm>
        <a:graphic>
          <a:graphicData uri="http://schemas.openxmlformats.org/presentationml/2006/ole">
            <mc:AlternateContent xmlns:mc="http://schemas.openxmlformats.org/markup-compatibility/2006">
              <mc:Choice xmlns:v="urn:schemas-microsoft-com:vml" Requires="v">
                <p:oleObj spid="_x0000_s1099" name="Equation" r:id="rId3" imgW="1892300" imgH="444500" progId="Equation.3">
                  <p:embed/>
                </p:oleObj>
              </mc:Choice>
              <mc:Fallback>
                <p:oleObj name="Equation" r:id="rId3" imgW="1892300"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009" y="1332140"/>
                        <a:ext cx="4024312"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 name="Object 13"/>
          <p:cNvGraphicFramePr>
            <a:graphicFrameLocks noChangeAspect="1"/>
          </p:cNvGraphicFramePr>
          <p:nvPr/>
        </p:nvGraphicFramePr>
        <p:xfrm>
          <a:off x="1168226" y="2404721"/>
          <a:ext cx="3941762" cy="1008063"/>
        </p:xfrm>
        <a:graphic>
          <a:graphicData uri="http://schemas.openxmlformats.org/presentationml/2006/ole">
            <mc:AlternateContent xmlns:mc="http://schemas.openxmlformats.org/markup-compatibility/2006">
              <mc:Choice xmlns:v="urn:schemas-microsoft-com:vml" Requires="v">
                <p:oleObj spid="_x0000_s1100" name="Equation" r:id="rId5" imgW="1752600" imgH="444500" progId="Equation.3">
                  <p:embed/>
                </p:oleObj>
              </mc:Choice>
              <mc:Fallback>
                <p:oleObj name="Equation" r:id="rId5" imgW="1752600" imgH="4445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8226" y="2404721"/>
                        <a:ext cx="39417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5" name="Object 15"/>
          <p:cNvGraphicFramePr>
            <a:graphicFrameLocks noChangeAspect="1"/>
          </p:cNvGraphicFramePr>
          <p:nvPr/>
        </p:nvGraphicFramePr>
        <p:xfrm>
          <a:off x="1168226" y="3773146"/>
          <a:ext cx="3800475" cy="574675"/>
        </p:xfrm>
        <a:graphic>
          <a:graphicData uri="http://schemas.openxmlformats.org/presentationml/2006/ole">
            <mc:AlternateContent xmlns:mc="http://schemas.openxmlformats.org/markup-compatibility/2006">
              <mc:Choice xmlns:v="urn:schemas-microsoft-com:vml" Requires="v">
                <p:oleObj spid="_x0000_s1101" name="Equation" r:id="rId7" imgW="1485900" imgH="228600" progId="Equation.3">
                  <p:embed/>
                </p:oleObj>
              </mc:Choice>
              <mc:Fallback>
                <p:oleObj name="Equation" r:id="rId7" imgW="1485900" imgH="2286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8226" y="3773146"/>
                        <a:ext cx="38004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6" name="Object 17"/>
          <p:cNvGraphicFramePr>
            <a:graphicFrameLocks noChangeAspect="1"/>
          </p:cNvGraphicFramePr>
          <p:nvPr/>
        </p:nvGraphicFramePr>
        <p:xfrm>
          <a:off x="1453976" y="4709771"/>
          <a:ext cx="3176587" cy="644525"/>
        </p:xfrm>
        <a:graphic>
          <a:graphicData uri="http://schemas.openxmlformats.org/presentationml/2006/ole">
            <mc:AlternateContent xmlns:mc="http://schemas.openxmlformats.org/markup-compatibility/2006">
              <mc:Choice xmlns:v="urn:schemas-microsoft-com:vml" Requires="v">
                <p:oleObj spid="_x0000_s1102" name="公式" r:id="rId9" imgW="1371600" imgH="279400" progId="Equation.3">
                  <p:embed/>
                </p:oleObj>
              </mc:Choice>
              <mc:Fallback>
                <p:oleObj name="公式" r:id="rId9" imgW="1371600" imgH="2794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976" y="4709771"/>
                        <a:ext cx="31765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7" name="Object 19"/>
          <p:cNvGraphicFramePr>
            <a:graphicFrameLocks noChangeAspect="1"/>
          </p:cNvGraphicFramePr>
          <p:nvPr/>
        </p:nvGraphicFramePr>
        <p:xfrm>
          <a:off x="9550526" y="1383959"/>
          <a:ext cx="1695450" cy="3981450"/>
        </p:xfrm>
        <a:graphic>
          <a:graphicData uri="http://schemas.openxmlformats.org/presentationml/2006/ole">
            <mc:AlternateContent xmlns:mc="http://schemas.openxmlformats.org/markup-compatibility/2006">
              <mc:Choice xmlns:v="urn:schemas-microsoft-com:vml" Requires="v">
                <p:oleObj spid="_x0000_s1103" name="位图图像" r:id="rId11" imgW="1695450" imgH="3981450" progId="Paint.Picture">
                  <p:embed/>
                </p:oleObj>
              </mc:Choice>
              <mc:Fallback>
                <p:oleObj name="位图图像" r:id="rId11" imgW="1695450" imgH="3981450" progId="Paint.Picture">
                  <p:embed/>
                  <p:pic>
                    <p:nvPicPr>
                      <p:cNvPr id="0" name="Object 19"/>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50526" y="1383959"/>
                        <a:ext cx="1695450" cy="3981450"/>
                      </a:xfrm>
                      <a:prstGeom prst="rect">
                        <a:avLst/>
                      </a:prstGeom>
                      <a:noFill/>
                      <a:ln>
                        <a:noFill/>
                      </a:ln>
                      <a:effectLst/>
                    </p:spPr>
                  </p:pic>
                </p:oleObj>
              </mc:Fallback>
            </mc:AlternateContent>
          </a:graphicData>
        </a:graphic>
      </p:graphicFrame>
      <p:graphicFrame>
        <p:nvGraphicFramePr>
          <p:cNvPr id="6158" name="Object 20"/>
          <p:cNvGraphicFramePr>
            <a:graphicFrameLocks noChangeAspect="1"/>
          </p:cNvGraphicFramePr>
          <p:nvPr/>
        </p:nvGraphicFramePr>
        <p:xfrm>
          <a:off x="9733089" y="3212759"/>
          <a:ext cx="1209675" cy="361950"/>
        </p:xfrm>
        <a:graphic>
          <a:graphicData uri="http://schemas.openxmlformats.org/presentationml/2006/ole">
            <mc:AlternateContent xmlns:mc="http://schemas.openxmlformats.org/markup-compatibility/2006">
              <mc:Choice xmlns:v="urn:schemas-microsoft-com:vml" Requires="v">
                <p:oleObj spid="_x0000_s1104" name="位图图像" r:id="rId13" imgW="1209675" imgH="361950" progId="Paint.Picture">
                  <p:embed/>
                </p:oleObj>
              </mc:Choice>
              <mc:Fallback>
                <p:oleObj name="位图图像" r:id="rId13" imgW="1209675" imgH="361950" progId="Paint.Picture">
                  <p:embed/>
                  <p:pic>
                    <p:nvPicPr>
                      <p:cNvPr id="0" name="Object 20"/>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3089" y="3212759"/>
                        <a:ext cx="1209675" cy="361950"/>
                      </a:xfrm>
                      <a:prstGeom prst="rect">
                        <a:avLst/>
                      </a:prstGeom>
                      <a:noFill/>
                      <a:ln>
                        <a:noFill/>
                      </a:ln>
                      <a:effectLst/>
                    </p:spPr>
                  </p:pic>
                </p:oleObj>
              </mc:Fallback>
            </mc:AlternateContent>
          </a:graphicData>
        </a:graphic>
      </p:graphicFrame>
      <p:graphicFrame>
        <p:nvGraphicFramePr>
          <p:cNvPr id="6159" name="Object 21"/>
          <p:cNvGraphicFramePr>
            <a:graphicFrameLocks noChangeAspect="1"/>
          </p:cNvGraphicFramePr>
          <p:nvPr/>
        </p:nvGraphicFramePr>
        <p:xfrm>
          <a:off x="9755314" y="3298484"/>
          <a:ext cx="1133475" cy="200025"/>
        </p:xfrm>
        <a:graphic>
          <a:graphicData uri="http://schemas.openxmlformats.org/presentationml/2006/ole">
            <mc:AlternateContent xmlns:mc="http://schemas.openxmlformats.org/markup-compatibility/2006">
              <mc:Choice xmlns:v="urn:schemas-microsoft-com:vml" Requires="v">
                <p:oleObj spid="_x0000_s1105" name="位图图像" r:id="rId15" imgW="1133475" imgH="200025" progId="Paint.Picture">
                  <p:embed/>
                </p:oleObj>
              </mc:Choice>
              <mc:Fallback>
                <p:oleObj name="位图图像" r:id="rId15" imgW="1133475" imgH="200025" progId="Paint.Picture">
                  <p:embed/>
                  <p:pic>
                    <p:nvPicPr>
                      <p:cNvPr id="0" name="Object 21"/>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5314" y="3298484"/>
                        <a:ext cx="1133475" cy="200025"/>
                      </a:xfrm>
                      <a:prstGeom prst="rect">
                        <a:avLst/>
                      </a:prstGeom>
                      <a:noFill/>
                      <a:ln>
                        <a:noFill/>
                      </a:ln>
                      <a:effectLst/>
                    </p:spPr>
                  </p:pic>
                </p:oleObj>
              </mc:Fallback>
            </mc:AlternateContent>
          </a:graphicData>
        </a:graphic>
      </p:graphicFrame>
      <p:graphicFrame>
        <p:nvGraphicFramePr>
          <p:cNvPr id="6160" name="Object 22"/>
          <p:cNvGraphicFramePr>
            <a:graphicFrameLocks noChangeAspect="1"/>
          </p:cNvGraphicFramePr>
          <p:nvPr/>
        </p:nvGraphicFramePr>
        <p:xfrm>
          <a:off x="9952164" y="3336584"/>
          <a:ext cx="723900" cy="180975"/>
        </p:xfrm>
        <a:graphic>
          <a:graphicData uri="http://schemas.openxmlformats.org/presentationml/2006/ole">
            <mc:AlternateContent xmlns:mc="http://schemas.openxmlformats.org/markup-compatibility/2006">
              <mc:Choice xmlns:v="urn:schemas-microsoft-com:vml" Requires="v">
                <p:oleObj spid="_x0000_s1106" name="位图图像" r:id="rId17" imgW="723900" imgH="180975" progId="Paint.Picture">
                  <p:embed/>
                </p:oleObj>
              </mc:Choice>
              <mc:Fallback>
                <p:oleObj name="位图图像" r:id="rId17" imgW="723900" imgH="180975" progId="Paint.Picture">
                  <p:embed/>
                  <p:pic>
                    <p:nvPicPr>
                      <p:cNvPr id="0" name="Object 22"/>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52164" y="3336584"/>
                        <a:ext cx="723900" cy="180975"/>
                      </a:xfrm>
                      <a:prstGeom prst="rect">
                        <a:avLst/>
                      </a:prstGeom>
                      <a:noFill/>
                      <a:ln>
                        <a:noFill/>
                      </a:ln>
                      <a:effectLst/>
                    </p:spPr>
                  </p:pic>
                </p:oleObj>
              </mc:Fallback>
            </mc:AlternateContent>
          </a:graphicData>
        </a:graphic>
      </p:graphicFrame>
      <p:graphicFrame>
        <p:nvGraphicFramePr>
          <p:cNvPr id="6161" name="Object 23"/>
          <p:cNvGraphicFramePr>
            <a:graphicFrameLocks noChangeAspect="1"/>
          </p:cNvGraphicFramePr>
          <p:nvPr/>
        </p:nvGraphicFramePr>
        <p:xfrm>
          <a:off x="10171239" y="3346109"/>
          <a:ext cx="276225" cy="171450"/>
        </p:xfrm>
        <a:graphic>
          <a:graphicData uri="http://schemas.openxmlformats.org/presentationml/2006/ole">
            <mc:AlternateContent xmlns:mc="http://schemas.openxmlformats.org/markup-compatibility/2006">
              <mc:Choice xmlns:v="urn:schemas-microsoft-com:vml" Requires="v">
                <p:oleObj spid="_x0000_s1107" name="位图图像" r:id="rId19" imgW="276225" imgH="171450" progId="Paint.Picture">
                  <p:embed/>
                </p:oleObj>
              </mc:Choice>
              <mc:Fallback>
                <p:oleObj name="位图图像" r:id="rId19" imgW="276225" imgH="171450" progId="Paint.Picture">
                  <p:embed/>
                  <p:pic>
                    <p:nvPicPr>
                      <p:cNvPr id="0" name="Object 23"/>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71239" y="3346109"/>
                        <a:ext cx="276225" cy="171450"/>
                      </a:xfrm>
                      <a:prstGeom prst="rect">
                        <a:avLst/>
                      </a:prstGeom>
                      <a:noFill/>
                      <a:ln>
                        <a:noFill/>
                      </a:ln>
                      <a:effectLst/>
                    </p:spPr>
                  </p:pic>
                </p:oleObj>
              </mc:Fallback>
            </mc:AlternateContent>
          </a:graphicData>
        </a:graphic>
      </p:graphicFrame>
      <p:graphicFrame>
        <p:nvGraphicFramePr>
          <p:cNvPr id="6162" name="Object 25"/>
          <p:cNvGraphicFramePr>
            <a:graphicFrameLocks noChangeAspect="1"/>
          </p:cNvGraphicFramePr>
          <p:nvPr/>
        </p:nvGraphicFramePr>
        <p:xfrm>
          <a:off x="10218864" y="2546009"/>
          <a:ext cx="228600" cy="1657350"/>
        </p:xfrm>
        <a:graphic>
          <a:graphicData uri="http://schemas.openxmlformats.org/presentationml/2006/ole">
            <mc:AlternateContent xmlns:mc="http://schemas.openxmlformats.org/markup-compatibility/2006">
              <mc:Choice xmlns:v="urn:schemas-microsoft-com:vml" Requires="v">
                <p:oleObj spid="_x0000_s1108" name="位图图像" r:id="rId21" imgW="228600" imgH="1657350" progId="Paint.Picture">
                  <p:embed/>
                </p:oleObj>
              </mc:Choice>
              <mc:Fallback>
                <p:oleObj name="位图图像" r:id="rId21" imgW="228600" imgH="1657350" progId="Paint.Picture">
                  <p:embed/>
                  <p:pic>
                    <p:nvPicPr>
                      <p:cNvPr id="0" name="Object 25"/>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18864" y="2546009"/>
                        <a:ext cx="228600" cy="1657350"/>
                      </a:xfrm>
                      <a:prstGeom prst="rect">
                        <a:avLst/>
                      </a:prstGeom>
                      <a:noFill/>
                      <a:ln>
                        <a:noFill/>
                      </a:ln>
                      <a:effectLst/>
                    </p:spPr>
                  </p:pic>
                </p:oleObj>
              </mc:Fallback>
            </mc:AlternateContent>
          </a:graphicData>
        </a:graphic>
      </p:graphicFrame>
      <p:graphicFrame>
        <p:nvGraphicFramePr>
          <p:cNvPr id="6163" name="Object 26"/>
          <p:cNvGraphicFramePr>
            <a:graphicFrameLocks noChangeAspect="1"/>
          </p:cNvGraphicFramePr>
          <p:nvPr/>
        </p:nvGraphicFramePr>
        <p:xfrm>
          <a:off x="10266489" y="1993559"/>
          <a:ext cx="104775" cy="2886075"/>
        </p:xfrm>
        <a:graphic>
          <a:graphicData uri="http://schemas.openxmlformats.org/presentationml/2006/ole">
            <mc:AlternateContent xmlns:mc="http://schemas.openxmlformats.org/markup-compatibility/2006">
              <mc:Choice xmlns:v="urn:schemas-microsoft-com:vml" Requires="v">
                <p:oleObj spid="_x0000_s1109" name="位图图像" r:id="rId23" imgW="104775" imgH="2886075" progId="Paint.Picture">
                  <p:embed/>
                </p:oleObj>
              </mc:Choice>
              <mc:Fallback>
                <p:oleObj name="位图图像" r:id="rId23" imgW="104775" imgH="2886075" progId="Paint.Picture">
                  <p:embed/>
                  <p:pic>
                    <p:nvPicPr>
                      <p:cNvPr id="0" name="Object 26"/>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66489" y="1993559"/>
                        <a:ext cx="104775" cy="2886075"/>
                      </a:xfrm>
                      <a:prstGeom prst="rect">
                        <a:avLst/>
                      </a:prstGeom>
                      <a:noFill/>
                      <a:ln>
                        <a:noFill/>
                      </a:ln>
                      <a:effectLst/>
                    </p:spPr>
                  </p:pic>
                </p:oleObj>
              </mc:Fallback>
            </mc:AlternateContent>
          </a:graphicData>
        </a:graphic>
      </p:graphicFrame>
      <p:graphicFrame>
        <p:nvGraphicFramePr>
          <p:cNvPr id="6164" name="Object 27"/>
          <p:cNvGraphicFramePr>
            <a:graphicFrameLocks noChangeAspect="1"/>
          </p:cNvGraphicFramePr>
          <p:nvPr/>
        </p:nvGraphicFramePr>
        <p:xfrm>
          <a:off x="9755314" y="3298484"/>
          <a:ext cx="1181100" cy="228600"/>
        </p:xfrm>
        <a:graphic>
          <a:graphicData uri="http://schemas.openxmlformats.org/presentationml/2006/ole">
            <mc:AlternateContent xmlns:mc="http://schemas.openxmlformats.org/markup-compatibility/2006">
              <mc:Choice xmlns:v="urn:schemas-microsoft-com:vml" Requires="v">
                <p:oleObj spid="_x0000_s1110" name="位图图像" r:id="rId25" imgW="1181100" imgH="228600" progId="Paint.Picture">
                  <p:embed/>
                </p:oleObj>
              </mc:Choice>
              <mc:Fallback>
                <p:oleObj name="位图图像" r:id="rId25" imgW="1181100" imgH="228600" progId="Paint.Picture">
                  <p:embed/>
                  <p:pic>
                    <p:nvPicPr>
                      <p:cNvPr id="0" name="Object 27"/>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5314" y="3298484"/>
                        <a:ext cx="1181100" cy="228600"/>
                      </a:xfrm>
                      <a:prstGeom prst="rect">
                        <a:avLst/>
                      </a:prstGeom>
                      <a:noFill/>
                      <a:ln>
                        <a:noFill/>
                      </a:ln>
                      <a:effectLst/>
                    </p:spPr>
                  </p:pic>
                </p:oleObj>
              </mc:Fallback>
            </mc:AlternateContent>
          </a:graphicData>
        </a:graphic>
      </p:graphicFrame>
      <p:graphicFrame>
        <p:nvGraphicFramePr>
          <p:cNvPr id="6165" name="Object 29"/>
          <p:cNvGraphicFramePr>
            <a:graphicFrameLocks noChangeAspect="1"/>
          </p:cNvGraphicFramePr>
          <p:nvPr/>
        </p:nvGraphicFramePr>
        <p:xfrm>
          <a:off x="10218864" y="2984159"/>
          <a:ext cx="171450" cy="819150"/>
        </p:xfrm>
        <a:graphic>
          <a:graphicData uri="http://schemas.openxmlformats.org/presentationml/2006/ole">
            <mc:AlternateContent xmlns:mc="http://schemas.openxmlformats.org/markup-compatibility/2006">
              <mc:Choice xmlns:v="urn:schemas-microsoft-com:vml" Requires="v">
                <p:oleObj spid="_x0000_s1111" name="位图图像" r:id="rId27" imgW="171450" imgH="819150" progId="Paint.Picture">
                  <p:embed/>
                </p:oleObj>
              </mc:Choice>
              <mc:Fallback>
                <p:oleObj name="位图图像" r:id="rId27" imgW="171450" imgH="819150" progId="Paint.Picture">
                  <p:embed/>
                  <p:pic>
                    <p:nvPicPr>
                      <p:cNvPr id="0" name="Object 29"/>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18864" y="2984159"/>
                        <a:ext cx="171450" cy="819150"/>
                      </a:xfrm>
                      <a:prstGeom prst="rect">
                        <a:avLst/>
                      </a:prstGeom>
                      <a:noFill/>
                      <a:ln>
                        <a:noFill/>
                      </a:ln>
                      <a:effectLst/>
                    </p:spPr>
                  </p:pic>
                </p:oleObj>
              </mc:Fallback>
            </mc:AlternateContent>
          </a:graphicData>
        </a:graphic>
      </p:graphicFrame>
      <p:graphicFrame>
        <p:nvGraphicFramePr>
          <p:cNvPr id="6166" name="Object 33"/>
          <p:cNvGraphicFramePr>
            <a:graphicFrameLocks noChangeAspect="1"/>
          </p:cNvGraphicFramePr>
          <p:nvPr/>
        </p:nvGraphicFramePr>
        <p:xfrm>
          <a:off x="10226801" y="1463334"/>
          <a:ext cx="209550" cy="3952875"/>
        </p:xfrm>
        <a:graphic>
          <a:graphicData uri="http://schemas.openxmlformats.org/presentationml/2006/ole">
            <mc:AlternateContent xmlns:mc="http://schemas.openxmlformats.org/markup-compatibility/2006">
              <mc:Choice xmlns:v="urn:schemas-microsoft-com:vml" Requires="v">
                <p:oleObj spid="_x0000_s1112" name="位图图像" r:id="rId29" imgW="209550" imgH="3952875" progId="Paint.Picture">
                  <p:embed/>
                </p:oleObj>
              </mc:Choice>
              <mc:Fallback>
                <p:oleObj name="位图图像" r:id="rId29" imgW="209550" imgH="3952875" progId="Paint.Picture">
                  <p:embed/>
                  <p:pic>
                    <p:nvPicPr>
                      <p:cNvPr id="0" name="Object 33"/>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6801" y="1463334"/>
                        <a:ext cx="209550" cy="3952875"/>
                      </a:xfrm>
                      <a:prstGeom prst="rect">
                        <a:avLst/>
                      </a:prstGeom>
                      <a:noFill/>
                      <a:ln>
                        <a:noFill/>
                      </a:ln>
                      <a:effectLst/>
                    </p:spPr>
                  </p:pic>
                </p:oleObj>
              </mc:Fallback>
            </mc:AlternateContent>
          </a:graphicData>
        </a:graphic>
      </p:graphicFrame>
      <p:graphicFrame>
        <p:nvGraphicFramePr>
          <p:cNvPr id="6167" name="Object 35"/>
          <p:cNvGraphicFramePr>
            <a:graphicFrameLocks noChangeAspect="1"/>
          </p:cNvGraphicFramePr>
          <p:nvPr/>
        </p:nvGraphicFramePr>
        <p:xfrm>
          <a:off x="6286824" y="3246667"/>
          <a:ext cx="3035300" cy="304800"/>
        </p:xfrm>
        <a:graphic>
          <a:graphicData uri="http://schemas.openxmlformats.org/presentationml/2006/ole">
            <mc:AlternateContent xmlns:mc="http://schemas.openxmlformats.org/markup-compatibility/2006">
              <mc:Choice xmlns:v="urn:schemas-microsoft-com:vml" Requires="v">
                <p:oleObj spid="_x0000_s1113" name="位图图像" r:id="rId31" imgW="2571750" imgH="257175" progId="Paint.Picture">
                  <p:embed/>
                </p:oleObj>
              </mc:Choice>
              <mc:Fallback>
                <p:oleObj name="位图图像" r:id="rId31" imgW="2571750" imgH="257175" progId="Paint.Picture">
                  <p:embed/>
                  <p:pic>
                    <p:nvPicPr>
                      <p:cNvPr id="0" name="Object 35"/>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3246667"/>
                        <a:ext cx="3035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68" name="Object 36"/>
          <p:cNvGraphicFramePr>
            <a:graphicFrameLocks noChangeAspect="1"/>
          </p:cNvGraphicFramePr>
          <p:nvPr/>
        </p:nvGraphicFramePr>
        <p:xfrm>
          <a:off x="6286824" y="3551467"/>
          <a:ext cx="3024187" cy="293688"/>
        </p:xfrm>
        <a:graphic>
          <a:graphicData uri="http://schemas.openxmlformats.org/presentationml/2006/ole">
            <mc:AlternateContent xmlns:mc="http://schemas.openxmlformats.org/markup-compatibility/2006">
              <mc:Choice xmlns:v="urn:schemas-microsoft-com:vml" Requires="v">
                <p:oleObj spid="_x0000_s1114" name="位图图像" r:id="rId33" imgW="2562225" imgH="247650" progId="Paint.Picture">
                  <p:embed/>
                </p:oleObj>
              </mc:Choice>
              <mc:Fallback>
                <p:oleObj name="位图图像" r:id="rId33" imgW="2562225" imgH="247650" progId="Paint.Picture">
                  <p:embed/>
                  <p:pic>
                    <p:nvPicPr>
                      <p:cNvPr id="0" name="Object 36"/>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3551467"/>
                        <a:ext cx="3024187"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69" name="Object 38"/>
          <p:cNvGraphicFramePr>
            <a:graphicFrameLocks noChangeAspect="1"/>
          </p:cNvGraphicFramePr>
          <p:nvPr/>
        </p:nvGraphicFramePr>
        <p:xfrm>
          <a:off x="6286824" y="3856267"/>
          <a:ext cx="3024187" cy="304800"/>
        </p:xfrm>
        <a:graphic>
          <a:graphicData uri="http://schemas.openxmlformats.org/presentationml/2006/ole">
            <mc:AlternateContent xmlns:mc="http://schemas.openxmlformats.org/markup-compatibility/2006">
              <mc:Choice xmlns:v="urn:schemas-microsoft-com:vml" Requires="v">
                <p:oleObj spid="_x0000_s1115" name="位图图像" r:id="rId35" imgW="2562225" imgH="257175" progId="Paint.Picture">
                  <p:embed/>
                </p:oleObj>
              </mc:Choice>
              <mc:Fallback>
                <p:oleObj name="位图图像" r:id="rId35" imgW="2562225" imgH="257175" progId="Paint.Picture">
                  <p:embed/>
                  <p:pic>
                    <p:nvPicPr>
                      <p:cNvPr id="0" name="Object 38"/>
                      <p:cNvPicPr>
                        <a:picLocks noChangeAspect="1" noChangeArrowheads="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3856267"/>
                        <a:ext cx="3024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0" name="Object 39"/>
          <p:cNvGraphicFramePr>
            <a:graphicFrameLocks noChangeAspect="1"/>
          </p:cNvGraphicFramePr>
          <p:nvPr/>
        </p:nvGraphicFramePr>
        <p:xfrm>
          <a:off x="6286824" y="4161067"/>
          <a:ext cx="3024187" cy="347663"/>
        </p:xfrm>
        <a:graphic>
          <a:graphicData uri="http://schemas.openxmlformats.org/presentationml/2006/ole">
            <mc:AlternateContent xmlns:mc="http://schemas.openxmlformats.org/markup-compatibility/2006">
              <mc:Choice xmlns:v="urn:schemas-microsoft-com:vml" Requires="v">
                <p:oleObj spid="_x0000_s1116" name="位图图像" r:id="rId37" imgW="2562225" imgH="295275" progId="Paint.Picture">
                  <p:embed/>
                </p:oleObj>
              </mc:Choice>
              <mc:Fallback>
                <p:oleObj name="位图图像" r:id="rId37" imgW="2562225" imgH="295275" progId="Paint.Picture">
                  <p:embed/>
                  <p:pic>
                    <p:nvPicPr>
                      <p:cNvPr id="0" name="Object 39"/>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4161067"/>
                        <a:ext cx="30241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1" name="Object 40"/>
          <p:cNvGraphicFramePr>
            <a:graphicFrameLocks noChangeAspect="1"/>
          </p:cNvGraphicFramePr>
          <p:nvPr/>
        </p:nvGraphicFramePr>
        <p:xfrm>
          <a:off x="6286824" y="4542067"/>
          <a:ext cx="3024187" cy="347663"/>
        </p:xfrm>
        <a:graphic>
          <a:graphicData uri="http://schemas.openxmlformats.org/presentationml/2006/ole">
            <mc:AlternateContent xmlns:mc="http://schemas.openxmlformats.org/markup-compatibility/2006">
              <mc:Choice xmlns:v="urn:schemas-microsoft-com:vml" Requires="v">
                <p:oleObj spid="_x0000_s1117" name="位图图像" r:id="rId39" imgW="2562225" imgH="295275" progId="Paint.Picture">
                  <p:embed/>
                </p:oleObj>
              </mc:Choice>
              <mc:Fallback>
                <p:oleObj name="位图图像" r:id="rId39" imgW="2562225" imgH="295275" progId="Paint.Picture">
                  <p:embed/>
                  <p:pic>
                    <p:nvPicPr>
                      <p:cNvPr id="0" name="Object 40"/>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4542067"/>
                        <a:ext cx="30241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2" name="Object 41"/>
          <p:cNvGraphicFramePr>
            <a:graphicFrameLocks noChangeAspect="1"/>
          </p:cNvGraphicFramePr>
          <p:nvPr/>
        </p:nvGraphicFramePr>
        <p:xfrm>
          <a:off x="6286824" y="4923067"/>
          <a:ext cx="3035300" cy="347663"/>
        </p:xfrm>
        <a:graphic>
          <a:graphicData uri="http://schemas.openxmlformats.org/presentationml/2006/ole">
            <mc:AlternateContent xmlns:mc="http://schemas.openxmlformats.org/markup-compatibility/2006">
              <mc:Choice xmlns:v="urn:schemas-microsoft-com:vml" Requires="v">
                <p:oleObj spid="_x0000_s1118" name="位图图像" r:id="rId41" imgW="2571750" imgH="295275" progId="Paint.Picture">
                  <p:embed/>
                </p:oleObj>
              </mc:Choice>
              <mc:Fallback>
                <p:oleObj name="位图图像" r:id="rId41" imgW="2571750" imgH="295275" progId="Paint.Picture">
                  <p:embed/>
                  <p:pic>
                    <p:nvPicPr>
                      <p:cNvPr id="0" name="Object 41"/>
                      <p:cNvPicPr>
                        <a:picLocks noChangeAspect="1" noChangeArrowheads="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4923067"/>
                        <a:ext cx="3035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3" name="Object 42"/>
          <p:cNvGraphicFramePr>
            <a:graphicFrameLocks noChangeAspect="1"/>
          </p:cNvGraphicFramePr>
          <p:nvPr/>
        </p:nvGraphicFramePr>
        <p:xfrm>
          <a:off x="6286824" y="5304067"/>
          <a:ext cx="3003550" cy="360363"/>
        </p:xfrm>
        <a:graphic>
          <a:graphicData uri="http://schemas.openxmlformats.org/presentationml/2006/ole">
            <mc:AlternateContent xmlns:mc="http://schemas.openxmlformats.org/markup-compatibility/2006">
              <mc:Choice xmlns:v="urn:schemas-microsoft-com:vml" Requires="v">
                <p:oleObj spid="_x0000_s1119" name="位图图像" r:id="rId43" imgW="2543175" imgH="304800" progId="Paint.Picture">
                  <p:embed/>
                </p:oleObj>
              </mc:Choice>
              <mc:Fallback>
                <p:oleObj name="位图图像" r:id="rId43" imgW="2543175" imgH="304800" progId="Paint.Picture">
                  <p:embed/>
                  <p:pic>
                    <p:nvPicPr>
                      <p:cNvPr id="0" name="Object 42"/>
                      <p:cNvPicPr>
                        <a:picLocks noChangeAspect="1" noChangeArrowheads="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5304067"/>
                        <a:ext cx="30035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4" name="Object 43"/>
          <p:cNvGraphicFramePr>
            <a:graphicFrameLocks noChangeAspect="1"/>
          </p:cNvGraphicFramePr>
          <p:nvPr/>
        </p:nvGraphicFramePr>
        <p:xfrm>
          <a:off x="6286824" y="5685067"/>
          <a:ext cx="3024187" cy="371475"/>
        </p:xfrm>
        <a:graphic>
          <a:graphicData uri="http://schemas.openxmlformats.org/presentationml/2006/ole">
            <mc:AlternateContent xmlns:mc="http://schemas.openxmlformats.org/markup-compatibility/2006">
              <mc:Choice xmlns:v="urn:schemas-microsoft-com:vml" Requires="v">
                <p:oleObj spid="_x0000_s1120" name="位图图像" r:id="rId45" imgW="2562225" imgH="314325" progId="Paint.Picture">
                  <p:embed/>
                </p:oleObj>
              </mc:Choice>
              <mc:Fallback>
                <p:oleObj name="位图图像" r:id="rId45" imgW="2562225" imgH="314325" progId="Paint.Picture">
                  <p:embed/>
                  <p:pic>
                    <p:nvPicPr>
                      <p:cNvPr id="0" name="Object 43"/>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824" y="5685067"/>
                        <a:ext cx="30241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75" name="Object 44"/>
          <p:cNvGraphicFramePr>
            <a:graphicFrameLocks noChangeAspect="1"/>
          </p:cNvGraphicFramePr>
          <p:nvPr/>
        </p:nvGraphicFramePr>
        <p:xfrm>
          <a:off x="7121849" y="3346679"/>
          <a:ext cx="190500" cy="2687638"/>
        </p:xfrm>
        <a:graphic>
          <a:graphicData uri="http://schemas.openxmlformats.org/presentationml/2006/ole">
            <mc:AlternateContent xmlns:mc="http://schemas.openxmlformats.org/markup-compatibility/2006">
              <mc:Choice xmlns:v="urn:schemas-microsoft-com:vml" Requires="v">
                <p:oleObj spid="_x0000_s1121" name="位图图像" r:id="rId47" imgW="190500" imgH="2381250" progId="Paint.Picture">
                  <p:embed/>
                </p:oleObj>
              </mc:Choice>
              <mc:Fallback>
                <p:oleObj name="位图图像" r:id="rId47" imgW="190500" imgH="2381250" progId="Paint.Picture">
                  <p:embed/>
                  <p:pic>
                    <p:nvPicPr>
                      <p:cNvPr id="0" name="Object 44"/>
                      <p:cNvPicPr>
                        <a:picLocks noChangeAspect="1" noChangeArrowheads="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1849" y="3346679"/>
                        <a:ext cx="1905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 name="Rectangle 9"/>
          <p:cNvSpPr>
            <a:spLocks noChangeArrowheads="1"/>
          </p:cNvSpPr>
          <p:nvPr/>
        </p:nvSpPr>
        <p:spPr bwMode="auto">
          <a:xfrm>
            <a:off x="1971750" y="5585511"/>
            <a:ext cx="2324100" cy="100965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 </a:t>
            </a:r>
            <a:r>
              <a:rPr kumimoji="0" lang="zh-CN" altLang="en-US"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开环增益</a:t>
            </a:r>
            <a:endParaRPr kumimoji="0" lang="zh-CN" altLang="en-US"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a:p>
            <a:pPr>
              <a:lnSpc>
                <a:spcPct val="110000"/>
              </a:lnSpc>
              <a:defRPr/>
            </a:pP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en-US" altLang="zh-CN" b="1" baseline="50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a:t>
            </a:r>
            <a:r>
              <a:rPr kumimoji="0" lang="zh-CN" altLang="en-US"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根轨迹增益</a:t>
            </a:r>
            <a:endParaRPr kumimoji="0" lang="zh-CN" altLang="en-US" b="1" baseline="50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sp>
        <p:nvSpPr>
          <p:cNvPr id="95" name="Rectangle 9"/>
          <p:cNvSpPr>
            <a:spLocks noChangeArrowheads="1"/>
          </p:cNvSpPr>
          <p:nvPr/>
        </p:nvSpPr>
        <p:spPr bwMode="auto">
          <a:xfrm>
            <a:off x="6359849" y="2635477"/>
            <a:ext cx="2736850" cy="661988"/>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en-US" altLang="zh-CN" b="1" baseline="50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=2</a:t>
            </a: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K</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a:t>
            </a: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P</a:t>
            </a:r>
            <a:r>
              <a:rPr kumimoji="0" lang="en-US" altLang="zh-CN" b="1" baseline="-25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1</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a:t>
            </a:r>
            <a:r>
              <a:rPr kumimoji="0" lang="en-US" altLang="zh-CN" b="1" i="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P</a:t>
            </a:r>
            <a:r>
              <a:rPr kumimoji="0" lang="en-US" altLang="zh-CN" b="1" baseline="-25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2</a:t>
            </a:r>
            <a:r>
              <a:rPr kumimoji="0" lang="en-US" altLang="zh-CN" b="1"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rPr>
              <a:t>  </a:t>
            </a:r>
            <a:endParaRPr kumimoji="0" lang="zh-CN" altLang="en-US" b="1" baseline="50000" dirty="0">
              <a:effectLst>
                <a:outerShdw blurRad="38100" dist="38100" dir="2700000" algn="tl">
                  <a:srgbClr val="000000">
                    <a:alpha val="43137"/>
                  </a:srgbClr>
                </a:outerShdw>
              </a:effectLst>
              <a:ea typeface="黑体" panose="02010609060101010101" pitchFamily="2" charset="-122"/>
              <a:cs typeface="Times New Roman" panose="02020603050405020304" pitchFamily="18" charset="0"/>
            </a:endParaRPr>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7448" y="385026"/>
            <a:ext cx="9433048" cy="608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9"/>
          <p:cNvGrpSpPr/>
          <p:nvPr/>
        </p:nvGrpSpPr>
        <p:grpSpPr bwMode="auto">
          <a:xfrm>
            <a:off x="783359" y="1249788"/>
            <a:ext cx="4343400" cy="1600200"/>
            <a:chOff x="144" y="1872"/>
            <a:chExt cx="2736" cy="1248"/>
          </a:xfrm>
        </p:grpSpPr>
        <p:sp>
          <p:nvSpPr>
            <p:cNvPr id="8204" name="Rectangle 6"/>
            <p:cNvSpPr>
              <a:spLocks noChangeArrowheads="1"/>
            </p:cNvSpPr>
            <p:nvPr/>
          </p:nvSpPr>
          <p:spPr bwMode="auto">
            <a:xfrm>
              <a:off x="1200" y="1920"/>
              <a:ext cx="912"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lgn="ctr" eaLnBrk="1" hangingPunct="1">
                <a:spcBef>
                  <a:spcPct val="0"/>
                </a:spcBef>
                <a:buFontTx/>
                <a:buNone/>
              </a:pPr>
              <a:r>
                <a:rPr lang="en-US" altLang="zh-CN" sz="3600" i="1">
                  <a:solidFill>
                    <a:schemeClr val="tx1"/>
                  </a:solidFill>
                  <a:latin typeface="Times New Roman" panose="02020603050405020304" pitchFamily="18" charset="0"/>
                </a:rPr>
                <a:t>G</a:t>
              </a:r>
              <a:r>
                <a:rPr lang="en-US" altLang="zh-CN" sz="3600">
                  <a:solidFill>
                    <a:schemeClr val="tx1"/>
                  </a:solidFill>
                  <a:latin typeface="Times New Roman" panose="02020603050405020304" pitchFamily="18" charset="0"/>
                </a:rPr>
                <a:t>(</a:t>
              </a:r>
              <a:r>
                <a:rPr lang="en-US" altLang="zh-CN" sz="3600" i="1">
                  <a:solidFill>
                    <a:schemeClr val="tx1"/>
                  </a:solidFill>
                  <a:latin typeface="Times New Roman" panose="02020603050405020304" pitchFamily="18" charset="0"/>
                </a:rPr>
                <a:t>s</a:t>
              </a:r>
              <a:r>
                <a:rPr lang="en-US" altLang="zh-CN" sz="3600">
                  <a:solidFill>
                    <a:schemeClr val="tx1"/>
                  </a:solidFill>
                  <a:latin typeface="Times New Roman" panose="02020603050405020304" pitchFamily="18" charset="0"/>
                </a:rPr>
                <a:t>)</a:t>
              </a:r>
              <a:endParaRPr lang="en-US" altLang="zh-CN" sz="3600">
                <a:solidFill>
                  <a:schemeClr val="tx1"/>
                </a:solidFill>
                <a:latin typeface="Times New Roman" panose="02020603050405020304" pitchFamily="18" charset="0"/>
              </a:endParaRPr>
            </a:p>
          </p:txBody>
        </p:sp>
        <p:sp>
          <p:nvSpPr>
            <p:cNvPr id="8205" name="Rectangle 7"/>
            <p:cNvSpPr>
              <a:spLocks noChangeArrowheads="1"/>
            </p:cNvSpPr>
            <p:nvPr/>
          </p:nvSpPr>
          <p:spPr bwMode="auto">
            <a:xfrm>
              <a:off x="1200" y="2640"/>
              <a:ext cx="912"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lgn="ctr" eaLnBrk="1" hangingPunct="1">
                <a:spcBef>
                  <a:spcPct val="0"/>
                </a:spcBef>
                <a:buFontTx/>
                <a:buNone/>
              </a:pPr>
              <a:r>
                <a:rPr lang="en-US" altLang="zh-CN" sz="3600" i="1">
                  <a:solidFill>
                    <a:schemeClr val="tx1"/>
                  </a:solidFill>
                  <a:latin typeface="Times New Roman" panose="02020603050405020304" pitchFamily="18" charset="0"/>
                </a:rPr>
                <a:t>H</a:t>
              </a:r>
              <a:r>
                <a:rPr lang="en-US" altLang="zh-CN" sz="3600">
                  <a:solidFill>
                    <a:schemeClr val="tx1"/>
                  </a:solidFill>
                  <a:latin typeface="Times New Roman" panose="02020603050405020304" pitchFamily="18" charset="0"/>
                </a:rPr>
                <a:t>(</a:t>
              </a:r>
              <a:r>
                <a:rPr lang="en-US" altLang="zh-CN" sz="3600" i="1">
                  <a:solidFill>
                    <a:schemeClr val="tx1"/>
                  </a:solidFill>
                  <a:latin typeface="Times New Roman" panose="02020603050405020304" pitchFamily="18" charset="0"/>
                </a:rPr>
                <a:t>s</a:t>
              </a:r>
              <a:r>
                <a:rPr lang="en-US" altLang="zh-CN" sz="3600">
                  <a:solidFill>
                    <a:schemeClr val="tx1"/>
                  </a:solidFill>
                  <a:latin typeface="Times New Roman" panose="02020603050405020304" pitchFamily="18" charset="0"/>
                </a:rPr>
                <a:t>)</a:t>
              </a:r>
              <a:endParaRPr lang="en-US" altLang="zh-CN" sz="3600">
                <a:solidFill>
                  <a:schemeClr val="tx1"/>
                </a:solidFill>
                <a:latin typeface="Times New Roman" panose="02020603050405020304" pitchFamily="18" charset="0"/>
              </a:endParaRPr>
            </a:p>
          </p:txBody>
        </p:sp>
        <p:sp>
          <p:nvSpPr>
            <p:cNvPr id="8206" name="Oval 8"/>
            <p:cNvSpPr>
              <a:spLocks noChangeArrowheads="1"/>
            </p:cNvSpPr>
            <p:nvPr/>
          </p:nvSpPr>
          <p:spPr bwMode="auto">
            <a:xfrm>
              <a:off x="480" y="2090"/>
              <a:ext cx="144" cy="14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sp>
          <p:nvSpPr>
            <p:cNvPr id="8207" name="Line 9"/>
            <p:cNvSpPr>
              <a:spLocks noChangeShapeType="1"/>
            </p:cNvSpPr>
            <p:nvPr/>
          </p:nvSpPr>
          <p:spPr bwMode="auto">
            <a:xfrm>
              <a:off x="144" y="2160"/>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0"/>
            <p:cNvSpPr>
              <a:spLocks noChangeShapeType="1"/>
            </p:cNvSpPr>
            <p:nvPr/>
          </p:nvSpPr>
          <p:spPr bwMode="auto">
            <a:xfrm>
              <a:off x="624" y="2160"/>
              <a:ext cx="57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9" name="Line 11"/>
            <p:cNvSpPr>
              <a:spLocks noChangeShapeType="1"/>
            </p:cNvSpPr>
            <p:nvPr/>
          </p:nvSpPr>
          <p:spPr bwMode="auto">
            <a:xfrm>
              <a:off x="2112" y="2160"/>
              <a:ext cx="76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0" name="Line 12"/>
            <p:cNvSpPr>
              <a:spLocks noChangeShapeType="1"/>
            </p:cNvSpPr>
            <p:nvPr/>
          </p:nvSpPr>
          <p:spPr bwMode="auto">
            <a:xfrm flipV="1">
              <a:off x="550" y="2208"/>
              <a:ext cx="0" cy="6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1" name="Line 13"/>
            <p:cNvSpPr>
              <a:spLocks noChangeShapeType="1"/>
            </p:cNvSpPr>
            <p:nvPr/>
          </p:nvSpPr>
          <p:spPr bwMode="auto">
            <a:xfrm>
              <a:off x="576" y="2880"/>
              <a:ext cx="62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2" name="Line 14"/>
            <p:cNvSpPr>
              <a:spLocks noChangeShapeType="1"/>
            </p:cNvSpPr>
            <p:nvPr/>
          </p:nvSpPr>
          <p:spPr bwMode="auto">
            <a:xfrm>
              <a:off x="2112" y="2880"/>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3" name="Line 15"/>
            <p:cNvSpPr>
              <a:spLocks noChangeShapeType="1"/>
            </p:cNvSpPr>
            <p:nvPr/>
          </p:nvSpPr>
          <p:spPr bwMode="auto">
            <a:xfrm flipV="1">
              <a:off x="2496" y="2160"/>
              <a:ext cx="0"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4" name="Text Box 17"/>
            <p:cNvSpPr txBox="1">
              <a:spLocks noChangeArrowheads="1"/>
            </p:cNvSpPr>
            <p:nvPr/>
          </p:nvSpPr>
          <p:spPr bwMode="auto">
            <a:xfrm>
              <a:off x="288" y="1872"/>
              <a:ext cx="38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tx1"/>
                  </a:solidFill>
                  <a:latin typeface="Times New Roman" panose="02020603050405020304" pitchFamily="18" charset="0"/>
                </a:rPr>
                <a:t>+</a:t>
              </a:r>
              <a:endParaRPr lang="en-US" altLang="zh-CN" sz="2800">
                <a:solidFill>
                  <a:schemeClr val="tx1"/>
                </a:solidFill>
                <a:latin typeface="Times New Roman" panose="02020603050405020304" pitchFamily="18" charset="0"/>
              </a:endParaRPr>
            </a:p>
          </p:txBody>
        </p:sp>
        <p:sp>
          <p:nvSpPr>
            <p:cNvPr id="8215" name="Text Box 18"/>
            <p:cNvSpPr txBox="1">
              <a:spLocks noChangeArrowheads="1"/>
            </p:cNvSpPr>
            <p:nvPr/>
          </p:nvSpPr>
          <p:spPr bwMode="auto">
            <a:xfrm>
              <a:off x="384" y="2169"/>
              <a:ext cx="288"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tx1"/>
                  </a:solidFill>
                  <a:latin typeface="Times New Roman" panose="02020603050405020304" pitchFamily="18" charset="0"/>
                </a:rPr>
                <a:t>-</a:t>
              </a:r>
              <a:endParaRPr lang="en-US" altLang="zh-CN" sz="2800">
                <a:solidFill>
                  <a:schemeClr val="tx1"/>
                </a:solidFill>
                <a:latin typeface="Times New Roman" panose="02020603050405020304" pitchFamily="18" charset="0"/>
              </a:endParaRPr>
            </a:p>
          </p:txBody>
        </p:sp>
      </p:grpSp>
      <p:graphicFrame>
        <p:nvGraphicFramePr>
          <p:cNvPr id="8195" name="Object 20"/>
          <p:cNvGraphicFramePr>
            <a:graphicFrameLocks noChangeAspect="1"/>
          </p:cNvGraphicFramePr>
          <p:nvPr/>
        </p:nvGraphicFramePr>
        <p:xfrm>
          <a:off x="5870574" y="1044634"/>
          <a:ext cx="3502025" cy="1066800"/>
        </p:xfrm>
        <a:graphic>
          <a:graphicData uri="http://schemas.openxmlformats.org/presentationml/2006/ole">
            <mc:AlternateContent xmlns:mc="http://schemas.openxmlformats.org/markup-compatibility/2006">
              <mc:Choice xmlns:v="urn:schemas-microsoft-com:vml" Requires="v">
                <p:oleObj spid="_x0000_s2062" name="Equation" r:id="rId1" imgW="1257300" imgH="419100" progId="Equation.3">
                  <p:embed/>
                </p:oleObj>
              </mc:Choice>
              <mc:Fallback>
                <p:oleObj name="Equation" r:id="rId1" imgW="1257300" imgH="419100" progId="Equation.3">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574" y="1044634"/>
                        <a:ext cx="35020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9" name="Text Box 21"/>
          <p:cNvSpPr txBox="1">
            <a:spLocks noChangeArrowheads="1"/>
          </p:cNvSpPr>
          <p:nvPr/>
        </p:nvSpPr>
        <p:spPr bwMode="auto">
          <a:xfrm>
            <a:off x="1011960" y="3405797"/>
            <a:ext cx="4114800" cy="116046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闭环传递函数分母方程</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a:spcBef>
                <a:spcPct val="50000"/>
              </a:spcBef>
              <a:defRPr/>
            </a:pP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其解为特征根</a:t>
            </a: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a:t>
            </a:r>
            <a:endPar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8197" name="Object 22"/>
          <p:cNvGraphicFramePr>
            <a:graphicFrameLocks noChangeAspect="1"/>
          </p:cNvGraphicFramePr>
          <p:nvPr/>
        </p:nvGraphicFramePr>
        <p:xfrm>
          <a:off x="5431632" y="2878526"/>
          <a:ext cx="4876800" cy="565150"/>
        </p:xfrm>
        <a:graphic>
          <a:graphicData uri="http://schemas.openxmlformats.org/presentationml/2006/ole">
            <mc:AlternateContent xmlns:mc="http://schemas.openxmlformats.org/markup-compatibility/2006">
              <mc:Choice xmlns:v="urn:schemas-microsoft-com:vml" Requires="v">
                <p:oleObj spid="_x0000_s2063" name="Equation" r:id="rId3" imgW="2222500" imgH="228600" progId="Equation.3">
                  <p:embed/>
                </p:oleObj>
              </mc:Choice>
              <mc:Fallback>
                <p:oleObj name="Equation" r:id="rId3" imgW="2222500" imgH="2286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632" y="2878526"/>
                        <a:ext cx="4876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2" name="AutoShape 24"/>
          <p:cNvSpPr>
            <a:spLocks noChangeArrowheads="1"/>
          </p:cNvSpPr>
          <p:nvPr/>
        </p:nvSpPr>
        <p:spPr bwMode="auto">
          <a:xfrm>
            <a:off x="9656041" y="1818870"/>
            <a:ext cx="2133600" cy="762000"/>
          </a:xfrm>
          <a:prstGeom prst="wedgeEllipseCallout">
            <a:avLst>
              <a:gd name="adj1" fmla="val -37056"/>
              <a:gd name="adj2" fmla="val 73958"/>
            </a:avLst>
          </a:prstGeom>
        </p:spPr>
        <p:style>
          <a:lnRef idx="1">
            <a:schemeClr val="accent5"/>
          </a:lnRef>
          <a:fillRef idx="2">
            <a:schemeClr val="accent5"/>
          </a:fillRef>
          <a:effectRef idx="1">
            <a:schemeClr val="accent5"/>
          </a:effectRef>
          <a:fontRef idx="minor">
            <a:schemeClr val="dk1"/>
          </a:fontRef>
        </p:style>
        <p:txBody>
          <a:bodyPr>
            <a:flatTx/>
          </a:bodyPr>
          <a:lstStyle/>
          <a:p>
            <a:pPr algn="ctr">
              <a:defRPr/>
            </a:pPr>
            <a:r>
              <a:rPr lang="zh-CN" altLang="en-US" sz="24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开环传函</a:t>
            </a:r>
            <a:endParaRPr lang="zh-CN" altLang="en-US" sz="2400" b="1" dirty="0">
              <a:solidFill>
                <a:schemeClr val="tx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20" name="Text Box 4"/>
          <p:cNvSpPr txBox="1">
            <a:spLocks noChangeArrowheads="1"/>
          </p:cNvSpPr>
          <p:nvPr/>
        </p:nvSpPr>
        <p:spPr bwMode="auto">
          <a:xfrm>
            <a:off x="369888" y="167298"/>
            <a:ext cx="3886200" cy="51911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2   </a:t>
            </a: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绘制根轨迹的条件</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graphicFrame>
        <p:nvGraphicFramePr>
          <p:cNvPr id="8200" name="Object 6"/>
          <p:cNvGraphicFramePr>
            <a:graphicFrameLocks noChangeAspect="1"/>
          </p:cNvGraphicFramePr>
          <p:nvPr/>
        </p:nvGraphicFramePr>
        <p:xfrm>
          <a:off x="1354859" y="5130921"/>
          <a:ext cx="3657600" cy="1374775"/>
        </p:xfrm>
        <a:graphic>
          <a:graphicData uri="http://schemas.openxmlformats.org/presentationml/2006/ole">
            <mc:AlternateContent xmlns:mc="http://schemas.openxmlformats.org/markup-compatibility/2006">
              <mc:Choice xmlns:v="urn:schemas-microsoft-com:vml" Requires="v">
                <p:oleObj spid="_x0000_s2064" name="Equation" r:id="rId5" imgW="1282700" imgH="482600" progId="Equation.3">
                  <p:embed/>
                </p:oleObj>
              </mc:Choice>
              <mc:Fallback>
                <p:oleObj name="Equation" r:id="rId5" imgW="1282700" imgH="482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859" y="5130921"/>
                        <a:ext cx="36576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9"/>
          <p:cNvSpPr txBox="1">
            <a:spLocks noChangeArrowheads="1"/>
          </p:cNvSpPr>
          <p:nvPr/>
        </p:nvSpPr>
        <p:spPr bwMode="auto">
          <a:xfrm>
            <a:off x="6384032" y="5416938"/>
            <a:ext cx="2057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幅值条件</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相角条件</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8202" name="Rectangle 29"/>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graphicFrame>
        <p:nvGraphicFramePr>
          <p:cNvPr id="8203" name="对象 2"/>
          <p:cNvGraphicFramePr>
            <a:graphicFrameLocks noChangeAspect="1"/>
          </p:cNvGraphicFramePr>
          <p:nvPr/>
        </p:nvGraphicFramePr>
        <p:xfrm>
          <a:off x="5645679" y="3443676"/>
          <a:ext cx="4573587" cy="1973262"/>
        </p:xfrm>
        <a:graphic>
          <a:graphicData uri="http://schemas.openxmlformats.org/presentationml/2006/ole">
            <mc:AlternateContent xmlns:mc="http://schemas.openxmlformats.org/markup-compatibility/2006">
              <mc:Choice xmlns:v="urn:schemas-microsoft-com:vml" Requires="v">
                <p:oleObj spid="_x0000_s2065" name="公式" r:id="rId7" imgW="2007235" imgH="863600" progId="Equation.3">
                  <p:embed/>
                </p:oleObj>
              </mc:Choice>
              <mc:Fallback>
                <p:oleObj name="公式" r:id="rId7" imgW="2007235" imgH="863600" progId="Equation.3">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5679" y="3443676"/>
                        <a:ext cx="4573587"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1209676" y="345621"/>
          <a:ext cx="4742308" cy="6384925"/>
        </p:xfrm>
        <a:graphic>
          <a:graphicData uri="http://schemas.openxmlformats.org/presentationml/2006/ole">
            <mc:AlternateContent xmlns:mc="http://schemas.openxmlformats.org/markup-compatibility/2006">
              <mc:Choice xmlns:v="urn:schemas-microsoft-com:vml" Requires="v">
                <p:oleObj spid="_x0000_s3080" name="公式" r:id="rId1" imgW="1600200" imgH="2654300" progId="Equation.3">
                  <p:embed/>
                </p:oleObj>
              </mc:Choice>
              <mc:Fallback>
                <p:oleObj name="公式" r:id="rId1" imgW="1600200" imgH="2654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6" y="345621"/>
                        <a:ext cx="4742308" cy="6384925"/>
                      </a:xfrm>
                      <a:prstGeom prst="rect">
                        <a:avLst/>
                      </a:prstGeom>
                      <a:noFill/>
                      <a:ln>
                        <a:noFill/>
                      </a:ln>
                    </p:spPr>
                  </p:pic>
                </p:oleObj>
              </mc:Fallback>
            </mc:AlternateContent>
          </a:graphicData>
        </a:graphic>
      </p:graphicFrame>
      <p:sp>
        <p:nvSpPr>
          <p:cNvPr id="8196" name="Text Box 4"/>
          <p:cNvSpPr txBox="1">
            <a:spLocks noChangeArrowheads="1"/>
          </p:cNvSpPr>
          <p:nvPr/>
        </p:nvSpPr>
        <p:spPr bwMode="auto">
          <a:xfrm>
            <a:off x="7563023" y="2348984"/>
            <a:ext cx="228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800" b="1" i="1" dirty="0">
                <a:effectLst>
                  <a:outerShdw blurRad="38100" dist="38100" dir="2700000" algn="tl">
                    <a:srgbClr val="000000">
                      <a:alpha val="43137"/>
                    </a:srgbClr>
                  </a:outerShdw>
                </a:effectLst>
              </a:rPr>
              <a:t>N</a:t>
            </a:r>
            <a:r>
              <a:rPr lang="zh-CN" altLang="en-US" sz="2800" b="1" dirty="0">
                <a:effectLst>
                  <a:outerShdw blurRad="38100" dist="38100" dir="2700000" algn="tl">
                    <a:srgbClr val="000000">
                      <a:alpha val="43137"/>
                    </a:srgbClr>
                  </a:outerShdw>
                </a:effectLst>
              </a:rPr>
              <a:t>＋</a:t>
            </a:r>
            <a:r>
              <a:rPr lang="en-US" altLang="zh-CN" sz="2800" b="1" i="1" dirty="0">
                <a:effectLst>
                  <a:outerShdw blurRad="38100" dist="38100" dir="2700000" algn="tl">
                    <a:srgbClr val="000000">
                      <a:alpha val="43137"/>
                    </a:srgbClr>
                  </a:outerShdw>
                </a:effectLst>
              </a:rPr>
              <a:t>r</a:t>
            </a:r>
            <a:r>
              <a:rPr lang="en-US" altLang="zh-CN" sz="2800" b="1" dirty="0">
                <a:effectLst>
                  <a:outerShdw blurRad="38100" dist="38100" dir="2700000" algn="tl">
                    <a:srgbClr val="000000">
                      <a:alpha val="43137"/>
                    </a:srgbClr>
                  </a:outerShdw>
                </a:effectLst>
              </a:rPr>
              <a:t> = </a:t>
            </a:r>
            <a:r>
              <a:rPr lang="en-US" altLang="zh-CN" sz="2800" b="1" i="1" dirty="0">
                <a:effectLst>
                  <a:outerShdw blurRad="38100" dist="38100" dir="2700000" algn="tl">
                    <a:srgbClr val="000000">
                      <a:alpha val="43137"/>
                    </a:srgbClr>
                  </a:outerShdw>
                </a:effectLst>
              </a:rPr>
              <a:t>n</a:t>
            </a:r>
            <a:r>
              <a:rPr lang="en-US" altLang="zh-CN" sz="2800" b="1" dirty="0">
                <a:effectLst>
                  <a:outerShdw blurRad="38100" dist="38100" dir="2700000" algn="tl">
                    <a:srgbClr val="000000">
                      <a:alpha val="43137"/>
                    </a:srgbClr>
                  </a:outerShdw>
                </a:effectLst>
              </a:rPr>
              <a:t> &gt; </a:t>
            </a:r>
            <a:r>
              <a:rPr lang="en-US" altLang="zh-CN" sz="2800" b="1" i="1" dirty="0">
                <a:effectLst>
                  <a:outerShdw blurRad="38100" dist="38100" dir="2700000" algn="tl">
                    <a:srgbClr val="000000">
                      <a:alpha val="43137"/>
                    </a:srgbClr>
                  </a:outerShdw>
                </a:effectLst>
              </a:rPr>
              <a:t>m</a:t>
            </a:r>
            <a:endParaRPr lang="en-US" altLang="zh-CN" sz="2800" b="1" i="1" dirty="0">
              <a:effectLst>
                <a:outerShdw blurRad="38100" dist="38100" dir="2700000" algn="tl">
                  <a:srgbClr val="000000">
                    <a:alpha val="43137"/>
                  </a:srgbClr>
                </a:outerShdw>
              </a:effectLst>
            </a:endParaRPr>
          </a:p>
        </p:txBody>
      </p:sp>
      <p:graphicFrame>
        <p:nvGraphicFramePr>
          <p:cNvPr id="9220" name="Object 6"/>
          <p:cNvGraphicFramePr>
            <a:graphicFrameLocks noChangeAspect="1"/>
          </p:cNvGraphicFramePr>
          <p:nvPr/>
        </p:nvGraphicFramePr>
        <p:xfrm>
          <a:off x="7375400" y="4607719"/>
          <a:ext cx="2479675" cy="2114550"/>
        </p:xfrm>
        <a:graphic>
          <a:graphicData uri="http://schemas.openxmlformats.org/presentationml/2006/ole">
            <mc:AlternateContent xmlns:mc="http://schemas.openxmlformats.org/markup-compatibility/2006">
              <mc:Choice xmlns:v="urn:schemas-microsoft-com:vml" Requires="v">
                <p:oleObj spid="_x0000_s3081" name="公式" r:id="rId3" imgW="1028700" imgH="876300" progId="Equation.3">
                  <p:embed/>
                </p:oleObj>
              </mc:Choice>
              <mc:Fallback>
                <p:oleObj name="公式" r:id="rId3" imgW="1028700" imgH="876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00" y="4607719"/>
                        <a:ext cx="2479675" cy="211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Text Box 7"/>
          <p:cNvSpPr txBox="1">
            <a:spLocks noChangeArrowheads="1"/>
          </p:cNvSpPr>
          <p:nvPr/>
        </p:nvSpPr>
        <p:spPr bwMode="auto">
          <a:xfrm>
            <a:off x="7320136" y="1385094"/>
            <a:ext cx="2771775" cy="519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时间常数表达式</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8200" name="Text Box 8"/>
          <p:cNvSpPr txBox="1">
            <a:spLocks noChangeArrowheads="1"/>
          </p:cNvSpPr>
          <p:nvPr/>
        </p:nvSpPr>
        <p:spPr bwMode="auto">
          <a:xfrm>
            <a:off x="1204912" y="3268663"/>
            <a:ext cx="631825" cy="2678112"/>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零极点表达式</a:t>
            </a:r>
            <a:endParaRPr lang="zh-CN" altLang="en-US" sz="2800" b="1"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9" name="Rectangle 9"/>
          <p:cNvSpPr>
            <a:spLocks noChangeArrowheads="1"/>
          </p:cNvSpPr>
          <p:nvPr/>
        </p:nvSpPr>
        <p:spPr bwMode="auto">
          <a:xfrm>
            <a:off x="7333290" y="3312873"/>
            <a:ext cx="2787650" cy="9525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en-US" altLang="zh-CN" sz="2800" b="1" i="1" dirty="0">
                <a:effectLst>
                  <a:outerShdw blurRad="38100" dist="38100" dir="2700000" algn="tl">
                    <a:srgbClr val="000000">
                      <a:alpha val="43137"/>
                    </a:srgbClr>
                  </a:outerShdw>
                </a:effectLst>
              </a:rPr>
              <a:t>K</a:t>
            </a:r>
            <a:r>
              <a:rPr lang="en-US" altLang="zh-CN" sz="2800" b="1" dirty="0">
                <a:effectLst>
                  <a:outerShdw blurRad="38100" dist="38100" dir="2700000" algn="tl">
                    <a:srgbClr val="000000">
                      <a:alpha val="43137"/>
                    </a:srgbClr>
                  </a:outerShdw>
                </a:effectLst>
              </a:rPr>
              <a:t> : </a:t>
            </a:r>
            <a:r>
              <a:rPr lang="zh-CN" altLang="en-US" sz="2800" b="1" dirty="0">
                <a:effectLst>
                  <a:outerShdw blurRad="38100" dist="38100" dir="2700000" algn="tl">
                    <a:srgbClr val="000000">
                      <a:alpha val="43137"/>
                    </a:srgbClr>
                  </a:outerShdw>
                </a:effectLst>
              </a:rPr>
              <a:t>开环增益</a:t>
            </a:r>
            <a:endParaRPr lang="zh-CN" altLang="en-US" sz="2800" b="1" dirty="0">
              <a:effectLst>
                <a:outerShdw blurRad="38100" dist="38100" dir="2700000" algn="tl">
                  <a:srgbClr val="000000">
                    <a:alpha val="43137"/>
                  </a:srgbClr>
                </a:outerShdw>
              </a:effectLst>
            </a:endParaRPr>
          </a:p>
          <a:p>
            <a:pPr>
              <a:lnSpc>
                <a:spcPct val="110000"/>
              </a:lnSpc>
              <a:defRPr/>
            </a:pPr>
            <a:r>
              <a:rPr lang="en-US" altLang="zh-CN" sz="2800" b="1" i="1" dirty="0">
                <a:effectLst>
                  <a:outerShdw blurRad="38100" dist="38100" dir="2700000" algn="tl">
                    <a:srgbClr val="000000">
                      <a:alpha val="43137"/>
                    </a:srgbClr>
                  </a:outerShdw>
                </a:effectLst>
              </a:rPr>
              <a:t>K*</a:t>
            </a: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根轨迹增益</a:t>
            </a:r>
            <a:endParaRPr lang="zh-CN" altLang="en-US" sz="2800" b="1" dirty="0">
              <a:effectLst>
                <a:outerShdw blurRad="38100" dist="38100" dir="2700000" algn="tl">
                  <a:srgbClr val="000000">
                    <a:alpha val="43137"/>
                  </a:srgbClr>
                </a:outerShdw>
              </a:effectLst>
            </a:endParaRPr>
          </a:p>
        </p:txBody>
      </p:sp>
    </p:spTree>
  </p:cSld>
  <p:clrMapOvr>
    <a:masterClrMapping/>
  </p:clrMapOvr>
  <p:transition spd="med">
    <p:random/>
  </p:transition>
</p:sld>
</file>

<file path=ppt/theme/theme1.xml><?xml version="1.0" encoding="utf-8"?>
<a:theme xmlns:a="http://schemas.openxmlformats.org/drawingml/2006/main" name="平面">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3534</Words>
  <Application>WPS 演示</Application>
  <PresentationFormat>宽屏</PresentationFormat>
  <Paragraphs>387</Paragraphs>
  <Slides>52</Slides>
  <Notes>1</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164</vt:i4>
      </vt:variant>
      <vt:variant>
        <vt:lpstr>幻灯片标题</vt:lpstr>
      </vt:variant>
      <vt:variant>
        <vt:i4>52</vt:i4>
      </vt:variant>
    </vt:vector>
  </HeadingPairs>
  <TitlesOfParts>
    <vt:vector size="239" baseType="lpstr">
      <vt:lpstr>Arial</vt:lpstr>
      <vt:lpstr>宋体</vt:lpstr>
      <vt:lpstr>Wingdings</vt:lpstr>
      <vt:lpstr>Century Gothic</vt:lpstr>
      <vt:lpstr>Verdana</vt:lpstr>
      <vt:lpstr>Courier New</vt:lpstr>
      <vt:lpstr>楷体</vt:lpstr>
      <vt:lpstr>Times New Roman</vt:lpstr>
      <vt:lpstr>黑体</vt:lpstr>
      <vt:lpstr>Symbol</vt:lpstr>
      <vt:lpstr>华文新魏</vt:lpstr>
      <vt:lpstr>Arial</vt:lpstr>
      <vt:lpstr>等线</vt:lpstr>
      <vt:lpstr>Calibri</vt:lpstr>
      <vt:lpstr>微软雅黑</vt:lpstr>
      <vt:lpstr>Arial Unicode MS</vt:lpstr>
      <vt:lpstr>等线 Light</vt:lpstr>
      <vt:lpstr>Calibri Light</vt:lpstr>
      <vt:lpstr>Times New Roman</vt:lpstr>
      <vt:lpstr>Tahoma</vt:lpstr>
      <vt:lpstr>Wingdings 2</vt:lpstr>
      <vt:lpstr>Franklin Gothic Book</vt:lpstr>
      <vt:lpstr>平面</vt:lpstr>
      <vt:lpstr>Paint.Picture</vt:lpstr>
      <vt:lpstr>Paint.Picture</vt:lpstr>
      <vt:lpstr>Equation.DSMT4</vt:lpstr>
      <vt:lpstr>Equation.DSMT4</vt:lpstr>
      <vt:lpstr>Equation.DSMT4</vt:lpstr>
      <vt:lpstr>Equation.DSMT4</vt:lpstr>
      <vt:lpstr>Equation.DSMT4</vt:lpstr>
      <vt:lpstr>Equation.DSMT4</vt:lpstr>
      <vt:lpstr>Visio.Drawing.6</vt:lpstr>
      <vt:lpstr>Equation.3</vt:lpstr>
      <vt:lpstr>Equation.3</vt:lpstr>
      <vt:lpstr>Equation.3</vt:lpstr>
      <vt:lpstr>Paint.Picture</vt:lpstr>
      <vt:lpstr>Visio.Drawing.6</vt:lpstr>
      <vt:lpstr>Equation.3</vt:lpstr>
      <vt:lpstr>Equation.3</vt:lpstr>
      <vt:lpstr>Paint.Picture</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Equation.DSMT4</vt:lpstr>
      <vt:lpstr>Paint.Picture</vt:lpstr>
      <vt:lpstr>Equation.DSMT4</vt:lpstr>
      <vt:lpstr>Equation.DSMT4</vt:lpstr>
      <vt:lpstr>Equation.3</vt:lpstr>
      <vt:lpstr>Equation.DSMT4</vt:lpstr>
      <vt:lpstr>Equation.3</vt:lpstr>
      <vt:lpstr>Equation.DSMT4</vt:lpstr>
      <vt:lpstr>Equation.3</vt:lpstr>
      <vt:lpstr>Equation.3</vt:lpstr>
      <vt:lpstr>Equation.DSMT4</vt:lpstr>
      <vt:lpstr>Equation.3</vt:lpstr>
      <vt:lpstr>Paint.Picture</vt:lpstr>
      <vt:lpstr>Equation.3</vt:lpstr>
      <vt:lpstr>Equation.3</vt:lpstr>
      <vt:lpstr>Equation.DSMT4</vt:lpstr>
      <vt:lpstr>Equation.DSMT4</vt:lpstr>
      <vt:lpstr>Equation.DSMT4</vt:lpstr>
      <vt:lpstr>Equation.DSMT4</vt:lpstr>
      <vt:lpstr>Equation.DSMT4</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Visio.Drawing.6</vt:lpstr>
      <vt:lpstr>Visio.Drawing.6</vt:lpstr>
      <vt:lpstr>Visio.Drawing.6</vt:lpstr>
      <vt:lpstr>Paint.Picture</vt:lpstr>
      <vt:lpstr>Visio.Drawing.6</vt:lpstr>
      <vt:lpstr>Visio.Drawing.6</vt:lpstr>
      <vt:lpstr>Visio.Drawing.6</vt:lpstr>
      <vt:lpstr>Visio.Drawing.6</vt:lpstr>
      <vt:lpstr>Equation.3</vt:lpstr>
      <vt:lpstr>Paint.Picture</vt:lpstr>
      <vt:lpstr>Paint.Picture</vt:lpstr>
      <vt:lpstr>Paint.Picture</vt:lpstr>
      <vt:lpstr>Equation.3</vt:lpstr>
      <vt:lpstr>Paint.Picture</vt:lpstr>
      <vt:lpstr>Paint.Picture</vt:lpstr>
      <vt:lpstr>Paint.Picture</vt:lpstr>
      <vt:lpstr>Paint.Picture</vt:lpstr>
      <vt:lpstr>Paint.Picture</vt:lpstr>
      <vt:lpstr>Equation.3</vt:lpstr>
      <vt:lpstr>Equation.3</vt:lpstr>
      <vt:lpstr>Equation.3</vt:lpstr>
      <vt:lpstr>Equation.3</vt:lpstr>
      <vt:lpstr>Equation.3</vt:lpstr>
      <vt:lpstr>Equation.3</vt:lpstr>
      <vt:lpstr>Equation.3</vt:lpstr>
      <vt:lpstr>Visio.Drawing.6</vt:lpstr>
      <vt:lpstr>Equation.3</vt:lpstr>
      <vt:lpstr>Equation.3</vt:lpstr>
      <vt:lpstr>Equation.DSMT4</vt:lpstr>
      <vt:lpstr>Equation.DSMT4</vt:lpstr>
      <vt:lpstr>Equation.3</vt:lpstr>
      <vt:lpstr>Equation.DSMT4</vt:lpstr>
      <vt:lpstr>Equation.DSMT4</vt:lpstr>
      <vt:lpstr>Equation.DSMT4</vt:lpstr>
      <vt:lpstr>Equation.3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Equation.3</vt:lpstr>
      <vt:lpstr>Paint.Picture</vt:lpstr>
      <vt:lpstr>Paint.Picture</vt:lpstr>
      <vt:lpstr>Paint.Picture</vt:lpstr>
      <vt:lpstr>Paint.Picture</vt:lpstr>
      <vt:lpstr>Paint.Picture</vt:lpstr>
      <vt:lpstr>Paint.Picture</vt:lpstr>
      <vt:lpstr>Equation.DSMT4</vt:lpstr>
      <vt:lpstr>Equation.DSMT4</vt:lpstr>
      <vt:lpstr>Equation.3</vt:lpstr>
      <vt:lpstr>Equation.3</vt:lpstr>
      <vt:lpstr>Paint.Picture</vt:lpstr>
      <vt:lpstr>Equation.3</vt:lpstr>
      <vt:lpstr>Equation.3</vt:lpstr>
      <vt:lpstr>Equation.3</vt:lpstr>
      <vt:lpstr>Equation.3</vt:lpstr>
      <vt:lpstr>Visio.Drawing.6</vt:lpstr>
      <vt:lpstr>Visio.Drawing.6</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Equation.3</vt:lpstr>
      <vt:lpstr>Equation.3</vt:lpstr>
      <vt:lpstr>Equation.3</vt:lpstr>
      <vt:lpstr>Equation.3</vt:lpstr>
      <vt:lpstr>Equation.3</vt:lpstr>
      <vt:lpstr>Equation.3</vt:lpstr>
      <vt:lpstr>Equation.3</vt:lpstr>
      <vt:lpstr>Paint.Picture</vt:lpstr>
      <vt:lpstr>Equation.3</vt:lpstr>
      <vt:lpstr>Equation.3</vt:lpstr>
      <vt:lpstr>Paint.Picture</vt:lpstr>
      <vt:lpstr>Equation.3</vt:lpstr>
      <vt:lpstr>Equation.3</vt:lpstr>
      <vt:lpstr>Visio.Drawing.6</vt:lpstr>
      <vt:lpstr>Equation.3</vt:lpstr>
      <vt:lpstr>Visio.Drawing.6</vt:lpstr>
      <vt:lpstr>Equation.3</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 章 小 节</vt:lpstr>
      <vt:lpstr>本次课程作业</vt:lpstr>
    </vt:vector>
  </TitlesOfParts>
  <Company>sicau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xlj</dc:creator>
  <cp:lastModifiedBy>冬瓜</cp:lastModifiedBy>
  <cp:revision>310</cp:revision>
  <dcterms:created xsi:type="dcterms:W3CDTF">2001-03-12T12:47:00Z</dcterms:created>
  <dcterms:modified xsi:type="dcterms:W3CDTF">2021-03-08T00:57:29Z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